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7" r:id="rId3"/>
    <p:sldId id="276" r:id="rId4"/>
    <p:sldId id="287" r:id="rId5"/>
    <p:sldId id="299" r:id="rId6"/>
    <p:sldId id="282" r:id="rId7"/>
    <p:sldId id="296" r:id="rId8"/>
    <p:sldId id="300" r:id="rId9"/>
    <p:sldId id="294" r:id="rId10"/>
    <p:sldId id="297" r:id="rId11"/>
    <p:sldId id="301" r:id="rId12"/>
    <p:sldId id="295" r:id="rId13"/>
    <p:sldId id="288" r:id="rId14"/>
    <p:sldId id="302" r:id="rId15"/>
    <p:sldId id="298" r:id="rId16"/>
    <p:sldId id="30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;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OPICE ÚZKONOSÉ</a:t>
            </a:r>
          </a:p>
          <a:p>
            <a:r>
              <a:rPr lang="cs-CZ" b="1" dirty="0" smtClean="0"/>
              <a:t>Mgr. Jaroslav Víšek</a:t>
            </a:r>
          </a:p>
          <a:p>
            <a:r>
              <a:rPr lang="cs-CZ" b="1" dirty="0" smtClean="0"/>
              <a:t>II. pololetí 2011/2012</a:t>
            </a:r>
          </a:p>
          <a:p>
            <a:r>
              <a:rPr lang="cs-CZ" b="1" dirty="0" smtClean="0"/>
              <a:t>Přírodopis 7. ročník</a:t>
            </a:r>
          </a:p>
          <a:p>
            <a:r>
              <a:rPr lang="cs-CZ" b="1" dirty="0" smtClean="0"/>
              <a:t>Základní škola, Chrudim, Dr. Peška 768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ideje.cz/uploads/image/data/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840000" cy="2880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115615" y="22910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makak </a:t>
            </a:r>
            <a:r>
              <a:rPr lang="cs-CZ" b="1" dirty="0" err="1" smtClean="0"/>
              <a:t>rhesus</a:t>
            </a:r>
            <a:endParaRPr lang="cs-CZ" b="1" dirty="0"/>
          </a:p>
        </p:txBody>
      </p:sp>
      <p:pic>
        <p:nvPicPr>
          <p:cNvPr id="22532" name="Picture 4" descr="http://im.foto.mapy.cz/pub/big/000/024/00002465b_4133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42" y="2780928"/>
            <a:ext cx="4336943" cy="2880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436096" y="229107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makak magot</a:t>
            </a:r>
            <a:endParaRPr lang="cs-CZ" sz="1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251520" y="5949280"/>
            <a:ext cx="384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http://www.ideje.cz/</a:t>
            </a:r>
            <a:r>
              <a:rPr lang="cs-CZ" sz="1100" dirty="0" err="1" smtClean="0"/>
              <a:t>uploads</a:t>
            </a:r>
            <a:r>
              <a:rPr lang="cs-CZ" sz="1100" dirty="0" smtClean="0"/>
              <a:t>/image/data/31.jpg</a:t>
            </a:r>
            <a:endParaRPr lang="cs-CZ" sz="1100" dirty="0"/>
          </a:p>
        </p:txBody>
      </p:sp>
      <p:sp>
        <p:nvSpPr>
          <p:cNvPr id="12" name="Obdélník 11"/>
          <p:cNvSpPr/>
          <p:nvPr/>
        </p:nvSpPr>
        <p:spPr>
          <a:xfrm>
            <a:off x="4505448" y="5931736"/>
            <a:ext cx="42856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http://im.foto.mapy.cz//pub/big/000/024/00002465b_4133cf</a:t>
            </a:r>
            <a:endParaRPr lang="cs-CZ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www.czech-press.cz/afp/editor/slozky/KO0804_JaponskoMakakov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369" y="2780928"/>
            <a:ext cx="3918366" cy="28800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256420" y="24115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makak japonský</a:t>
            </a:r>
            <a:endParaRPr lang="cs-CZ" b="1" dirty="0"/>
          </a:p>
        </p:txBody>
      </p:sp>
      <p:pic>
        <p:nvPicPr>
          <p:cNvPr id="22536" name="Picture 8" descr="http://astorek.cz/fotogalerie/photos/makak-lvi-macaca-silenus-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254" y="2780928"/>
            <a:ext cx="3505338" cy="288000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483791" y="24115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makak lví</a:t>
            </a:r>
            <a:endParaRPr lang="cs-CZ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520077" y="5686955"/>
            <a:ext cx="38836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http://www.</a:t>
            </a:r>
            <a:r>
              <a:rPr lang="cs-CZ" sz="1100" dirty="0" err="1" smtClean="0"/>
              <a:t>czech</a:t>
            </a:r>
            <a:r>
              <a:rPr lang="cs-CZ" sz="1100" dirty="0" smtClean="0"/>
              <a:t>-</a:t>
            </a:r>
            <a:r>
              <a:rPr lang="cs-CZ" sz="1100" dirty="0" err="1" smtClean="0"/>
              <a:t>press.cz</a:t>
            </a:r>
            <a:r>
              <a:rPr lang="cs-CZ" sz="1100" dirty="0" smtClean="0"/>
              <a:t>/</a:t>
            </a:r>
            <a:r>
              <a:rPr lang="cs-CZ" sz="1100" dirty="0" err="1" smtClean="0"/>
              <a:t>afp</a:t>
            </a:r>
            <a:r>
              <a:rPr lang="cs-CZ" sz="1100" dirty="0" smtClean="0"/>
              <a:t>/editor/</a:t>
            </a:r>
            <a:r>
              <a:rPr lang="cs-CZ" sz="1100" dirty="0" err="1" smtClean="0"/>
              <a:t>slozky</a:t>
            </a:r>
            <a:r>
              <a:rPr lang="cs-CZ" sz="1100" dirty="0" smtClean="0"/>
              <a:t>/KO0804_JaponskoMakakove003.jpg</a:t>
            </a:r>
            <a:endParaRPr lang="cs-CZ" sz="1100" dirty="0"/>
          </a:p>
        </p:txBody>
      </p:sp>
      <p:sp>
        <p:nvSpPr>
          <p:cNvPr id="12" name="Obdélník 11"/>
          <p:cNvSpPr/>
          <p:nvPr/>
        </p:nvSpPr>
        <p:spPr>
          <a:xfrm>
            <a:off x="4935884" y="5717896"/>
            <a:ext cx="34887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http://astorek.cz/fotogalerie/photos/makak-lvi-macaca-silenus-121.jpg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44959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132857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cs-CZ" b="0" cap="none" dirty="0" smtClean="0"/>
              <a:t>Hulmani a </a:t>
            </a:r>
            <a:r>
              <a:rPr lang="cs-CZ" b="0" cap="none" dirty="0" err="1" smtClean="0"/>
              <a:t>guerézy</a:t>
            </a:r>
            <a:endParaRPr lang="cs-CZ" b="0" cap="none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611560" y="2708920"/>
            <a:ext cx="7920880" cy="3785652"/>
          </a:xfrm>
        </p:spPr>
        <p:txBody>
          <a:bodyPr wrap="square" anchor="t" anchorCtr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 štíhlé opice s dlouhými končetinami</a:t>
            </a:r>
          </a:p>
          <a:p>
            <a:pPr>
              <a:buFontTx/>
              <a:buChar char="-"/>
            </a:pPr>
            <a:r>
              <a:rPr lang="cs-CZ" sz="2400" dirty="0" smtClean="0"/>
              <a:t> palec na ruce je zakrnělý nebo chybí</a:t>
            </a:r>
          </a:p>
          <a:p>
            <a:pPr>
              <a:buFontTx/>
              <a:buChar char="-"/>
            </a:pPr>
            <a:r>
              <a:rPr lang="cs-CZ" sz="2400" dirty="0" smtClean="0"/>
              <a:t> potravní specialisté - živí se převážně listím	; jejich žaludek je členěn na několik oddílů a připomíná tak žaludek přežvýkavců</a:t>
            </a:r>
          </a:p>
          <a:p>
            <a:endParaRPr lang="cs-CZ" sz="2400" dirty="0" smtClean="0"/>
          </a:p>
          <a:p>
            <a:r>
              <a:rPr lang="cs-CZ" sz="2400" dirty="0" smtClean="0"/>
              <a:t>hulman posvátný - stříbrošedý s tmavým obličejem a konci končetin, v Indii se chová při chrámech</a:t>
            </a:r>
          </a:p>
          <a:p>
            <a:r>
              <a:rPr lang="cs-CZ" sz="2400" dirty="0" err="1" smtClean="0"/>
              <a:t>gueréza</a:t>
            </a:r>
            <a:r>
              <a:rPr lang="cs-CZ" sz="2400" dirty="0" smtClean="0"/>
              <a:t> pláštíková - africká opice s černobílou srstí, na řadě míst již vyhubena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foto.cz/fotografie/sevcik/hulman-posvatny--presbytis-entellus-hulma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06" y="2920376"/>
            <a:ext cx="4298506" cy="2880000"/>
          </a:xfrm>
          <a:prstGeom prst="rect">
            <a:avLst/>
          </a:prstGeom>
          <a:noFill/>
        </p:spPr>
      </p:pic>
      <p:pic>
        <p:nvPicPr>
          <p:cNvPr id="1028" name="Picture 4" descr="http://www.naturephoto.cz/img/fotobanka/semnopithecus-entellus-2007-6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857" y="2920376"/>
            <a:ext cx="4319999" cy="2880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333180" y="230238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hulman posvátný</a:t>
            </a:r>
            <a:endParaRPr lang="cs-CZ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180630" y="5949280"/>
            <a:ext cx="43406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http://www.</a:t>
            </a:r>
            <a:r>
              <a:rPr lang="cs-CZ" sz="1100" dirty="0" err="1" smtClean="0"/>
              <a:t>naturfoto.cz</a:t>
            </a:r>
            <a:r>
              <a:rPr lang="cs-CZ" sz="1100" dirty="0" smtClean="0"/>
              <a:t>/fotografie/</a:t>
            </a:r>
            <a:r>
              <a:rPr lang="cs-CZ" sz="1100" dirty="0" err="1" smtClean="0"/>
              <a:t>sevcik</a:t>
            </a:r>
            <a:r>
              <a:rPr lang="cs-CZ" sz="1100" dirty="0" smtClean="0"/>
              <a:t>/hulman-</a:t>
            </a:r>
            <a:r>
              <a:rPr lang="cs-CZ" sz="1100" dirty="0" err="1" smtClean="0"/>
              <a:t>posvatny</a:t>
            </a:r>
            <a:r>
              <a:rPr lang="cs-CZ" sz="1100" dirty="0" smtClean="0"/>
              <a:t>--</a:t>
            </a:r>
            <a:r>
              <a:rPr lang="cs-CZ" sz="1100" dirty="0" err="1" smtClean="0"/>
              <a:t>presbytis</a:t>
            </a:r>
            <a:r>
              <a:rPr lang="cs-CZ" sz="1100" dirty="0" smtClean="0"/>
              <a:t>-</a:t>
            </a:r>
            <a:r>
              <a:rPr lang="cs-CZ" sz="1100" dirty="0" err="1" smtClean="0"/>
              <a:t>entellus</a:t>
            </a:r>
            <a:r>
              <a:rPr lang="cs-CZ" sz="1100" dirty="0" smtClean="0"/>
              <a:t>-hulman-4.jpg</a:t>
            </a:r>
            <a:endParaRPr lang="cs-CZ" sz="1100" dirty="0"/>
          </a:p>
        </p:txBody>
      </p:sp>
      <p:sp>
        <p:nvSpPr>
          <p:cNvPr id="10" name="Obdélník 9"/>
          <p:cNvSpPr/>
          <p:nvPr/>
        </p:nvSpPr>
        <p:spPr>
          <a:xfrm>
            <a:off x="4672856" y="5988312"/>
            <a:ext cx="4319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http://www.</a:t>
            </a:r>
            <a:r>
              <a:rPr lang="cs-CZ" sz="1100" dirty="0" err="1" smtClean="0"/>
              <a:t>naturephoto.cz</a:t>
            </a:r>
            <a:r>
              <a:rPr lang="cs-CZ" sz="1100" dirty="0" smtClean="0"/>
              <a:t>/</a:t>
            </a:r>
            <a:r>
              <a:rPr lang="cs-CZ" sz="1100" dirty="0" err="1" smtClean="0"/>
              <a:t>img</a:t>
            </a:r>
            <a:r>
              <a:rPr lang="cs-CZ" sz="1100" dirty="0" smtClean="0"/>
              <a:t>/fotobanka/</a:t>
            </a:r>
            <a:r>
              <a:rPr lang="cs-CZ" sz="1100" dirty="0" err="1" smtClean="0"/>
              <a:t>semnopithecus</a:t>
            </a:r>
            <a:r>
              <a:rPr lang="cs-CZ" sz="1100" dirty="0" smtClean="0"/>
              <a:t>-</a:t>
            </a:r>
            <a:r>
              <a:rPr lang="cs-CZ" sz="1100" dirty="0" err="1" smtClean="0"/>
              <a:t>entellus</a:t>
            </a:r>
            <a:r>
              <a:rPr lang="cs-CZ" sz="1100" dirty="0" smtClean="0"/>
              <a:t>-2007-6657.jpg</a:t>
            </a:r>
            <a:endParaRPr lang="cs-CZ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kubikfoto.cz/pic_snimky/4281_hulman_javsky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79025"/>
            <a:ext cx="4335963" cy="2880000"/>
          </a:xfrm>
          <a:prstGeom prst="rect">
            <a:avLst/>
          </a:prstGeom>
          <a:noFill/>
        </p:spPr>
      </p:pic>
      <p:pic>
        <p:nvPicPr>
          <p:cNvPr id="1032" name="Picture 8" descr="http://www.photoserver.eu/image/velke/354/354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616" y="3088483"/>
            <a:ext cx="4259867" cy="28800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527884" y="246153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hulman jávský</a:t>
            </a:r>
            <a:endParaRPr lang="cs-CZ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51520" y="6075370"/>
            <a:ext cx="4336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http://www.</a:t>
            </a:r>
            <a:r>
              <a:rPr lang="cs-CZ" sz="1100" dirty="0" err="1" smtClean="0"/>
              <a:t>kubikfoto.cz</a:t>
            </a:r>
            <a:r>
              <a:rPr lang="cs-CZ" sz="1100" dirty="0" smtClean="0"/>
              <a:t>/pic_</a:t>
            </a:r>
            <a:r>
              <a:rPr lang="cs-CZ" sz="1100" dirty="0" err="1" smtClean="0"/>
              <a:t>snimky</a:t>
            </a:r>
            <a:r>
              <a:rPr lang="cs-CZ" sz="1100" dirty="0" smtClean="0"/>
              <a:t>/4281_hulman_</a:t>
            </a:r>
            <a:r>
              <a:rPr lang="cs-CZ" sz="1100" dirty="0" err="1" smtClean="0"/>
              <a:t>javsky</a:t>
            </a:r>
            <a:r>
              <a:rPr lang="cs-CZ" sz="1100" dirty="0" smtClean="0"/>
              <a:t>_02.jpg</a:t>
            </a:r>
            <a:endParaRPr lang="cs-CZ" sz="1100" dirty="0"/>
          </a:p>
        </p:txBody>
      </p:sp>
      <p:sp>
        <p:nvSpPr>
          <p:cNvPr id="10" name="Obdélník 9"/>
          <p:cNvSpPr/>
          <p:nvPr/>
        </p:nvSpPr>
        <p:spPr>
          <a:xfrm>
            <a:off x="4722249" y="5968483"/>
            <a:ext cx="42485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http://www.</a:t>
            </a:r>
            <a:r>
              <a:rPr lang="cs-CZ" sz="1100" dirty="0" err="1" smtClean="0"/>
              <a:t>photoserver.eu</a:t>
            </a:r>
            <a:r>
              <a:rPr lang="cs-CZ" sz="1100" dirty="0" smtClean="0"/>
              <a:t>/image/</a:t>
            </a:r>
            <a:r>
              <a:rPr lang="cs-CZ" sz="1100" dirty="0" err="1" smtClean="0"/>
              <a:t>velke</a:t>
            </a:r>
            <a:r>
              <a:rPr lang="cs-CZ" sz="1100" dirty="0" smtClean="0"/>
              <a:t>/354/354671.jpg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788051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onlinephotographers.org/pics/154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318" y="2780928"/>
            <a:ext cx="4291765" cy="2880000"/>
          </a:xfrm>
          <a:prstGeom prst="rect">
            <a:avLst/>
          </a:prstGeom>
          <a:noFill/>
        </p:spPr>
      </p:pic>
      <p:pic>
        <p:nvPicPr>
          <p:cNvPr id="23556" name="Picture 4" descr="http://www.kubikfoto.cz/pic_snimky/672_guereza_angolska_1_%28133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14493"/>
            <a:ext cx="4234923" cy="2880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243068" y="227512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gueréza</a:t>
            </a:r>
            <a:r>
              <a:rPr lang="cs-CZ" b="1" dirty="0" smtClean="0"/>
              <a:t> pláštíková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98867" y="22768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gueréza</a:t>
            </a:r>
            <a:r>
              <a:rPr lang="cs-CZ" b="1" dirty="0" smtClean="0"/>
              <a:t> angolská</a:t>
            </a:r>
            <a:endParaRPr lang="cs-CZ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307808" y="5694493"/>
            <a:ext cx="42135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http://www.</a:t>
            </a:r>
            <a:r>
              <a:rPr lang="cs-CZ" sz="1100" dirty="0" err="1" smtClean="0"/>
              <a:t>onlinephotographers.org</a:t>
            </a:r>
            <a:r>
              <a:rPr lang="cs-CZ" sz="1100" dirty="0" smtClean="0"/>
              <a:t>/</a:t>
            </a:r>
            <a:r>
              <a:rPr lang="cs-CZ" sz="1100" dirty="0" err="1" smtClean="0"/>
              <a:t>pics</a:t>
            </a:r>
            <a:r>
              <a:rPr lang="cs-CZ" sz="1100" dirty="0" smtClean="0"/>
              <a:t>/1544_</a:t>
            </a:r>
            <a:r>
              <a:rPr lang="cs-CZ" sz="1100" dirty="0" err="1" smtClean="0"/>
              <a:t>b.jpg</a:t>
            </a:r>
            <a:endParaRPr lang="cs-CZ" sz="1100" dirty="0"/>
          </a:p>
        </p:txBody>
      </p:sp>
      <p:sp>
        <p:nvSpPr>
          <p:cNvPr id="12" name="Obdélník 11"/>
          <p:cNvSpPr/>
          <p:nvPr/>
        </p:nvSpPr>
        <p:spPr>
          <a:xfrm>
            <a:off x="4716016" y="5825298"/>
            <a:ext cx="44296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kubikfoto.cz</a:t>
            </a:r>
            <a:r>
              <a:rPr lang="cs-CZ" sz="1100" dirty="0" smtClean="0"/>
              <a:t>/pic_</a:t>
            </a:r>
            <a:r>
              <a:rPr lang="cs-CZ" sz="1100" dirty="0" err="1" smtClean="0"/>
              <a:t>snimky</a:t>
            </a:r>
            <a:r>
              <a:rPr lang="cs-CZ" sz="1100" dirty="0" smtClean="0"/>
              <a:t>/672_</a:t>
            </a:r>
            <a:r>
              <a:rPr lang="cs-CZ" sz="1100" dirty="0" err="1" smtClean="0"/>
              <a:t>guereza</a:t>
            </a:r>
            <a:r>
              <a:rPr lang="cs-CZ" sz="1100" dirty="0" smtClean="0"/>
              <a:t>_</a:t>
            </a:r>
            <a:r>
              <a:rPr lang="cs-CZ" sz="1100" dirty="0" err="1" smtClean="0"/>
              <a:t>angolska</a:t>
            </a:r>
            <a:r>
              <a:rPr lang="cs-CZ" sz="1100" dirty="0" smtClean="0"/>
              <a:t>_1_(133).</a:t>
            </a:r>
            <a:r>
              <a:rPr lang="cs-CZ" sz="1100" dirty="0" err="1" smtClean="0"/>
              <a:t>jpg</a:t>
            </a:r>
            <a:endParaRPr lang="cs-CZ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amajambere.estranky.cz/img/picture/282/Colobus-bad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28758"/>
            <a:ext cx="4319999" cy="2880000"/>
          </a:xfrm>
          <a:prstGeom prst="rect">
            <a:avLst/>
          </a:prstGeom>
          <a:noFill/>
        </p:spPr>
      </p:pic>
      <p:pic>
        <p:nvPicPr>
          <p:cNvPr id="23560" name="Picture 8" descr="http://www.atlaszvirat.cz/fotogalerie/profil/guereza-zel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185" y="2828758"/>
            <a:ext cx="3959999" cy="28800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216224" y="22768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gueréza</a:t>
            </a:r>
            <a:r>
              <a:rPr lang="cs-CZ" b="1" dirty="0" smtClean="0"/>
              <a:t> červená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08104" y="225422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gueréza</a:t>
            </a:r>
            <a:r>
              <a:rPr lang="cs-CZ" b="1" dirty="0" smtClean="0"/>
              <a:t> zelená</a:t>
            </a:r>
            <a:endParaRPr lang="cs-CZ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299484" y="5805264"/>
            <a:ext cx="43619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http://www.</a:t>
            </a:r>
            <a:r>
              <a:rPr lang="cs-CZ" sz="1100" dirty="0" err="1" smtClean="0"/>
              <a:t>amajambere.estranky.cz</a:t>
            </a:r>
            <a:r>
              <a:rPr lang="cs-CZ" sz="1100" dirty="0" smtClean="0"/>
              <a:t>/</a:t>
            </a:r>
            <a:r>
              <a:rPr lang="cs-CZ" sz="1100" dirty="0" err="1" smtClean="0"/>
              <a:t>img</a:t>
            </a:r>
            <a:r>
              <a:rPr lang="cs-CZ" sz="1100" dirty="0" smtClean="0"/>
              <a:t>/</a:t>
            </a:r>
            <a:r>
              <a:rPr lang="cs-CZ" sz="1100" dirty="0" err="1" smtClean="0"/>
              <a:t>picture</a:t>
            </a:r>
            <a:r>
              <a:rPr lang="cs-CZ" sz="1100" dirty="0" smtClean="0"/>
              <a:t>/282/</a:t>
            </a:r>
            <a:r>
              <a:rPr lang="cs-CZ" sz="1100" dirty="0" err="1" smtClean="0"/>
              <a:t>Colobus</a:t>
            </a:r>
            <a:r>
              <a:rPr lang="cs-CZ" sz="1100" dirty="0" smtClean="0"/>
              <a:t>-</a:t>
            </a:r>
            <a:r>
              <a:rPr lang="cs-CZ" sz="1100" dirty="0" err="1" smtClean="0"/>
              <a:t>badius.jpg</a:t>
            </a:r>
            <a:endParaRPr lang="cs-CZ" sz="1100" dirty="0"/>
          </a:p>
        </p:txBody>
      </p:sp>
      <p:sp>
        <p:nvSpPr>
          <p:cNvPr id="12" name="Obdélník 11"/>
          <p:cNvSpPr/>
          <p:nvPr/>
        </p:nvSpPr>
        <p:spPr>
          <a:xfrm>
            <a:off x="4880746" y="5805264"/>
            <a:ext cx="39354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http://www.</a:t>
            </a:r>
            <a:r>
              <a:rPr lang="cs-CZ" sz="1100" dirty="0" err="1" smtClean="0"/>
              <a:t>atlaszvirat.cz</a:t>
            </a:r>
            <a:r>
              <a:rPr lang="cs-CZ" sz="1100" dirty="0" smtClean="0"/>
              <a:t>/</a:t>
            </a:r>
            <a:r>
              <a:rPr lang="cs-CZ" sz="1100" dirty="0" err="1" smtClean="0"/>
              <a:t>fotogalerie</a:t>
            </a:r>
            <a:r>
              <a:rPr lang="cs-CZ" sz="1100" dirty="0" smtClean="0"/>
              <a:t>/profil/</a:t>
            </a:r>
            <a:r>
              <a:rPr lang="cs-CZ" sz="1100" dirty="0" err="1" smtClean="0"/>
              <a:t>guereza</a:t>
            </a:r>
            <a:r>
              <a:rPr lang="cs-CZ" sz="1100" dirty="0" smtClean="0"/>
              <a:t>-zelena.</a:t>
            </a:r>
            <a:r>
              <a:rPr lang="cs-CZ" sz="1100" dirty="0" err="1" smtClean="0"/>
              <a:t>jpg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5999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/>
              <a:t>Charakteristika nadčeledi: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920880" cy="3528392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cs-CZ" sz="2800" dirty="0" smtClean="0"/>
              <a:t> africké a asijské opice s úplnou nosní přepážkou mezi nozdrami</a:t>
            </a:r>
          </a:p>
          <a:p>
            <a:pPr algn="l">
              <a:buFontTx/>
              <a:buChar char="-"/>
            </a:pPr>
            <a:r>
              <a:rPr lang="cs-CZ" sz="2800" dirty="0" smtClean="0"/>
              <a:t> ocas nikdy není chápavý, všechny prsty jsou kryté nehty, oba palce jsou protistojné</a:t>
            </a:r>
          </a:p>
          <a:p>
            <a:pPr algn="l">
              <a:buFontTx/>
              <a:buChar char="-"/>
            </a:pPr>
            <a:r>
              <a:rPr lang="cs-CZ" sz="2800" dirty="0" smtClean="0"/>
              <a:t> často se u nich vyskytují lícní torby a sedací mozoly</a:t>
            </a:r>
          </a:p>
          <a:p>
            <a:pPr algn="l">
              <a:buFontTx/>
              <a:buChar char="-"/>
            </a:pPr>
            <a:r>
              <a:rPr lang="cs-CZ" sz="2800" dirty="0" smtClean="0"/>
              <a:t> ocas není nikdy chápavý a někdy zakrňuje</a:t>
            </a:r>
          </a:p>
          <a:p>
            <a:pPr algn="l">
              <a:buFontTx/>
              <a:buChar char="-"/>
            </a:pPr>
            <a:r>
              <a:rPr lang="cs-CZ" sz="2800" dirty="0" smtClean="0"/>
              <a:t> býložravá výživa a stromový způsob života převažuje</a:t>
            </a:r>
          </a:p>
          <a:p>
            <a:pPr algn="l">
              <a:buFontTx/>
              <a:buChar char="-"/>
            </a:pPr>
            <a:endParaRPr lang="cs-CZ" sz="2800" dirty="0" smtClean="0"/>
          </a:p>
          <a:p>
            <a:pPr algn="l">
              <a:buFontTx/>
              <a:buChar char="-"/>
            </a:pPr>
            <a:endParaRPr lang="cs-CZ" sz="2800" dirty="0" smtClean="0"/>
          </a:p>
          <a:p>
            <a:pPr algn="l">
              <a:buFontTx/>
              <a:buChar char="-"/>
            </a:pPr>
            <a:endParaRPr lang="cs-CZ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132857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cs-CZ" b="0" cap="none" dirty="0" smtClean="0"/>
              <a:t>Paviáni</a:t>
            </a:r>
            <a:endParaRPr lang="cs-CZ" b="0" cap="none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683568" y="2780928"/>
            <a:ext cx="7920880" cy="3711785"/>
          </a:xfrm>
        </p:spPr>
        <p:txBody>
          <a:bodyPr wrap="square" anchor="t" anchorCtr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 silné opice pohybující se převážně po zemi</a:t>
            </a:r>
          </a:p>
          <a:p>
            <a:pPr>
              <a:buFontTx/>
              <a:buChar char="-"/>
            </a:pPr>
            <a:r>
              <a:rPr lang="cs-CZ" sz="2400" dirty="0" smtClean="0"/>
              <a:t> mají protáhlý čenich a silný chrup s velkými špičáky</a:t>
            </a:r>
          </a:p>
          <a:p>
            <a:pPr>
              <a:buFontTx/>
              <a:buChar char="-"/>
            </a:pPr>
            <a:r>
              <a:rPr lang="cs-CZ" sz="2400" dirty="0" smtClean="0"/>
              <a:t> samci jsou podstatně větší a někdy mohou mít hřívu; samicím v období říje nápadně zduřuje červené lysé okolí genitálií</a:t>
            </a:r>
          </a:p>
          <a:p>
            <a:r>
              <a:rPr lang="cs-CZ" sz="2400" b="1" dirty="0" smtClean="0"/>
              <a:t>pavián pláštíkový </a:t>
            </a:r>
            <a:r>
              <a:rPr lang="cs-CZ" sz="2400" dirty="0" smtClean="0"/>
              <a:t>- ve Starém Egyptě se pokládal za posvátného; samci mají hřívu z dlouhých stříbřitých chlupů</a:t>
            </a:r>
          </a:p>
          <a:p>
            <a:r>
              <a:rPr lang="cs-CZ" sz="2400" b="1" dirty="0" err="1" smtClean="0"/>
              <a:t>dželada</a:t>
            </a:r>
            <a:r>
              <a:rPr lang="cs-CZ" sz="2400" b="1" dirty="0" smtClean="0"/>
              <a:t> hnědá </a:t>
            </a:r>
            <a:r>
              <a:rPr lang="cs-CZ" sz="2400" dirty="0" smtClean="0"/>
              <a:t>- žije v horách Etiopie; má hnědý „pláštík“ a na hrudi rudá lysá místa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atic.zoonar.com/img/www_repository3/fa/bf/4f/10_992ad239e2ba61212f370648995c81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545" y="3406280"/>
            <a:ext cx="2808312" cy="1838168"/>
          </a:xfrm>
          <a:prstGeom prst="rect">
            <a:avLst/>
          </a:prstGeom>
          <a:noFill/>
        </p:spPr>
      </p:pic>
      <p:pic>
        <p:nvPicPr>
          <p:cNvPr id="5124" name="Picture 4" descr="http://cdn2.arkive.org/media/AE/AE1CA65A-868A-418A-85BC-CF0B3AA25C61/Presentation.Large/Male-hamadryas-baboon-in-threat-displ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073" y="3284168"/>
            <a:ext cx="2832249" cy="185621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906652" y="2548935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pavián pláštíkový</a:t>
            </a:r>
            <a:endParaRPr lang="cs-CZ" sz="2000" b="1" dirty="0"/>
          </a:p>
        </p:txBody>
      </p:sp>
      <p:pic>
        <p:nvPicPr>
          <p:cNvPr id="5130" name="Picture 10" descr="http://www.biolib.cz/IMG/GAL/58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284168"/>
            <a:ext cx="2088232" cy="1963889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6300192" y="2548935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pavián </a:t>
            </a:r>
            <a:r>
              <a:rPr lang="cs-CZ" sz="2000" b="1" dirty="0" err="1" smtClean="0"/>
              <a:t>anubi</a:t>
            </a:r>
            <a:endParaRPr lang="cs-CZ" sz="2000" b="1" dirty="0"/>
          </a:p>
        </p:txBody>
      </p:sp>
      <p:sp>
        <p:nvSpPr>
          <p:cNvPr id="18" name="Obdélník 17"/>
          <p:cNvSpPr/>
          <p:nvPr/>
        </p:nvSpPr>
        <p:spPr>
          <a:xfrm>
            <a:off x="108022" y="5727507"/>
            <a:ext cx="85689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http://static.</a:t>
            </a:r>
            <a:r>
              <a:rPr lang="cs-CZ" sz="1100" dirty="0" err="1" smtClean="0"/>
              <a:t>zoonar.com</a:t>
            </a:r>
            <a:r>
              <a:rPr lang="cs-CZ" sz="1100" dirty="0" smtClean="0"/>
              <a:t>/</a:t>
            </a:r>
            <a:r>
              <a:rPr lang="cs-CZ" sz="1100" dirty="0" err="1" smtClean="0"/>
              <a:t>img</a:t>
            </a:r>
            <a:r>
              <a:rPr lang="cs-CZ" sz="1100" dirty="0" smtClean="0"/>
              <a:t>/www_repository3/fa/</a:t>
            </a:r>
            <a:r>
              <a:rPr lang="cs-CZ" sz="1100" dirty="0" err="1" smtClean="0"/>
              <a:t>bf</a:t>
            </a:r>
            <a:r>
              <a:rPr lang="cs-CZ" sz="1100" dirty="0" smtClean="0"/>
              <a:t>/4f/10_992ad239e2ba61212f370648995c81be.jpg</a:t>
            </a:r>
            <a:endParaRPr lang="cs-CZ" sz="1100" dirty="0"/>
          </a:p>
        </p:txBody>
      </p:sp>
      <p:sp>
        <p:nvSpPr>
          <p:cNvPr id="19" name="Obdélník 18"/>
          <p:cNvSpPr/>
          <p:nvPr/>
        </p:nvSpPr>
        <p:spPr>
          <a:xfrm>
            <a:off x="107504" y="5989117"/>
            <a:ext cx="89289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http://cdn2.arkive.org/media/AE/AE1CA65A-868A-418A-85BC-CF0B3AA25C61/</a:t>
            </a:r>
            <a:r>
              <a:rPr lang="cs-CZ" sz="1100" dirty="0" err="1" smtClean="0"/>
              <a:t>Presentation.Large</a:t>
            </a:r>
            <a:r>
              <a:rPr lang="cs-CZ" sz="1100" dirty="0" smtClean="0"/>
              <a:t>/Male-</a:t>
            </a:r>
            <a:r>
              <a:rPr lang="cs-CZ" sz="1100" dirty="0" err="1" smtClean="0"/>
              <a:t>hamadryas</a:t>
            </a:r>
            <a:r>
              <a:rPr lang="cs-CZ" sz="1100" dirty="0" smtClean="0"/>
              <a:t>-</a:t>
            </a:r>
            <a:r>
              <a:rPr lang="cs-CZ" sz="1100" dirty="0" err="1" smtClean="0"/>
              <a:t>baboon</a:t>
            </a:r>
            <a:r>
              <a:rPr lang="cs-CZ" sz="1100" dirty="0" smtClean="0"/>
              <a:t>-in-</a:t>
            </a:r>
            <a:r>
              <a:rPr lang="cs-CZ" sz="1100" dirty="0" err="1" smtClean="0"/>
              <a:t>threat</a:t>
            </a:r>
            <a:r>
              <a:rPr lang="cs-CZ" sz="1100" dirty="0" smtClean="0"/>
              <a:t>-display.</a:t>
            </a:r>
            <a:r>
              <a:rPr lang="cs-CZ" sz="1100" dirty="0" err="1" smtClean="0"/>
              <a:t>jpg</a:t>
            </a:r>
            <a:endParaRPr lang="cs-CZ" sz="1100" dirty="0"/>
          </a:p>
        </p:txBody>
      </p:sp>
      <p:sp>
        <p:nvSpPr>
          <p:cNvPr id="20" name="Obdélník 19"/>
          <p:cNvSpPr/>
          <p:nvPr/>
        </p:nvSpPr>
        <p:spPr>
          <a:xfrm>
            <a:off x="107504" y="6250727"/>
            <a:ext cx="85689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http://www.</a:t>
            </a:r>
            <a:r>
              <a:rPr lang="cs-CZ" sz="1100" dirty="0" err="1" smtClean="0"/>
              <a:t>naturalscenery.cz</a:t>
            </a:r>
            <a:r>
              <a:rPr lang="cs-CZ" sz="1100" dirty="0" smtClean="0"/>
              <a:t>/</a:t>
            </a:r>
            <a:r>
              <a:rPr lang="cs-CZ" sz="1100" dirty="0" err="1" smtClean="0"/>
              <a:t>img</a:t>
            </a:r>
            <a:r>
              <a:rPr lang="cs-CZ" sz="1100" dirty="0" smtClean="0"/>
              <a:t>/fotobanka/_35I1892_</a:t>
            </a:r>
            <a:r>
              <a:rPr lang="cs-CZ" sz="1100" dirty="0" err="1" smtClean="0"/>
              <a:t>XXXX.jpg</a:t>
            </a:r>
            <a:endParaRPr lang="cs-CZ" sz="11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t1.gstatic.com/images?q=tbn:ANd9GcSkmUxd7LSgv5rpnoPAn43U9R8XRrfff2RnuLnVDTWQOBzMGlo_zTv8NcF1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52" y="2633297"/>
            <a:ext cx="2628900" cy="1743076"/>
          </a:xfrm>
          <a:prstGeom prst="rect">
            <a:avLst/>
          </a:prstGeom>
          <a:noFill/>
        </p:spPr>
      </p:pic>
      <p:pic>
        <p:nvPicPr>
          <p:cNvPr id="5128" name="Picture 8" descr="http://www.naturalscenery.cz/img/fotobanka/_35I1892_XXX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8893" y="2609042"/>
            <a:ext cx="2664296" cy="177619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195736" y="223971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pavián </a:t>
            </a:r>
            <a:r>
              <a:rPr lang="cs-CZ" b="1" dirty="0" err="1" smtClean="0"/>
              <a:t>babuin</a:t>
            </a:r>
            <a:endParaRPr lang="cs-CZ" b="1" dirty="0"/>
          </a:p>
        </p:txBody>
      </p:sp>
      <p:pic>
        <p:nvPicPr>
          <p:cNvPr id="5132" name="Picture 12" descr="http://www.sevcikphoto.com/images/pav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842" y="2663414"/>
            <a:ext cx="2448272" cy="1667453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6372842" y="223971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pavián </a:t>
            </a:r>
            <a:r>
              <a:rPr lang="cs-CZ" b="1" dirty="0" err="1" smtClean="0"/>
              <a:t>čakma</a:t>
            </a:r>
            <a:endParaRPr lang="cs-CZ" b="1" dirty="0"/>
          </a:p>
        </p:txBody>
      </p:sp>
      <p:pic>
        <p:nvPicPr>
          <p:cNvPr id="5134" name="Picture 14" descr="http://www.tyden.cz/obrazek/4acf9068b8244/pavian-4acf9400e8fb3_275x1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59" y="4957040"/>
            <a:ext cx="2376264" cy="1581297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388659" y="4578950"/>
            <a:ext cx="297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dželada</a:t>
            </a:r>
            <a:endParaRPr lang="cs-CZ" b="1" dirty="0"/>
          </a:p>
        </p:txBody>
      </p:sp>
      <p:pic>
        <p:nvPicPr>
          <p:cNvPr id="5136" name="Picture 16" descr="http://obrazky.4ever.sk/data/674xX/zvieratka/divozijuce/%5bobrazky.4ever.sk%5d%20pavian%20mandril%201557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786994"/>
            <a:ext cx="2304256" cy="1528193"/>
          </a:xfrm>
          <a:prstGeom prst="rect">
            <a:avLst/>
          </a:prstGeom>
          <a:noFill/>
        </p:spPr>
      </p:pic>
      <p:pic>
        <p:nvPicPr>
          <p:cNvPr id="5138" name="Picture 18" descr="http://radiotres.org/r3/quienesradiotres/mandriltabac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7942" y="4725144"/>
            <a:ext cx="1803813" cy="1721099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5508104" y="479990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mandril</a:t>
            </a:r>
            <a:endParaRPr lang="cs-CZ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279602" y="4325035"/>
            <a:ext cx="26329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 smtClean="0"/>
              <a:t>http://t1.gstatic.com/</a:t>
            </a:r>
            <a:r>
              <a:rPr lang="cs-CZ" sz="900" dirty="0" err="1" smtClean="0"/>
              <a:t>images</a:t>
            </a:r>
            <a:r>
              <a:rPr lang="cs-CZ" sz="900" dirty="0" smtClean="0"/>
              <a:t>?q=</a:t>
            </a:r>
            <a:r>
              <a:rPr lang="cs-CZ" sz="900" dirty="0" err="1" smtClean="0"/>
              <a:t>tbn</a:t>
            </a:r>
            <a:r>
              <a:rPr lang="cs-CZ" sz="900" dirty="0" smtClean="0"/>
              <a:t>:ANd9GcSkmUxd7LSgv5rpnoPAn43U9R8XRrfff2RnuLnVDTWQOBzMGlo_zTv8NcF1qQ</a:t>
            </a:r>
            <a:endParaRPr lang="cs-CZ" sz="900" dirty="0"/>
          </a:p>
        </p:txBody>
      </p:sp>
      <p:sp>
        <p:nvSpPr>
          <p:cNvPr id="20" name="Obdélník 19"/>
          <p:cNvSpPr/>
          <p:nvPr/>
        </p:nvSpPr>
        <p:spPr>
          <a:xfrm>
            <a:off x="2912552" y="4439146"/>
            <a:ext cx="34957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 smtClean="0"/>
              <a:t>http://www.</a:t>
            </a:r>
            <a:r>
              <a:rPr lang="cs-CZ" sz="900" dirty="0" err="1" smtClean="0"/>
              <a:t>naturalscenery.cz</a:t>
            </a:r>
            <a:r>
              <a:rPr lang="cs-CZ" sz="900" dirty="0" smtClean="0"/>
              <a:t>/</a:t>
            </a:r>
            <a:r>
              <a:rPr lang="cs-CZ" sz="900" dirty="0" err="1" smtClean="0"/>
              <a:t>img</a:t>
            </a:r>
            <a:r>
              <a:rPr lang="cs-CZ" sz="900" dirty="0" smtClean="0"/>
              <a:t>/fotobanka/_35I1892_</a:t>
            </a:r>
            <a:r>
              <a:rPr lang="cs-CZ" sz="900" dirty="0" err="1" smtClean="0"/>
              <a:t>XXXX.jpg</a:t>
            </a:r>
            <a:endParaRPr lang="cs-CZ" sz="900" dirty="0"/>
          </a:p>
        </p:txBody>
      </p:sp>
      <p:sp>
        <p:nvSpPr>
          <p:cNvPr id="21" name="Obdélník 20"/>
          <p:cNvSpPr/>
          <p:nvPr/>
        </p:nvSpPr>
        <p:spPr>
          <a:xfrm>
            <a:off x="6228184" y="4330867"/>
            <a:ext cx="31318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sevcikphoto.com</a:t>
            </a:r>
            <a:r>
              <a:rPr lang="cs-CZ" sz="1100" dirty="0" smtClean="0"/>
              <a:t>/</a:t>
            </a:r>
            <a:r>
              <a:rPr lang="cs-CZ" sz="1100" dirty="0" err="1" smtClean="0"/>
              <a:t>images</a:t>
            </a:r>
            <a:r>
              <a:rPr lang="cs-CZ" sz="1100" dirty="0" smtClean="0"/>
              <a:t>/</a:t>
            </a:r>
            <a:r>
              <a:rPr lang="cs-CZ" sz="1100" dirty="0" err="1" smtClean="0"/>
              <a:t>pavian.jpg</a:t>
            </a:r>
            <a:endParaRPr lang="cs-CZ" sz="1100" dirty="0"/>
          </a:p>
        </p:txBody>
      </p:sp>
      <p:sp>
        <p:nvSpPr>
          <p:cNvPr id="22" name="Obdélník 21"/>
          <p:cNvSpPr/>
          <p:nvPr/>
        </p:nvSpPr>
        <p:spPr>
          <a:xfrm>
            <a:off x="299762" y="6528906"/>
            <a:ext cx="3450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 smtClean="0"/>
              <a:t>http://www.</a:t>
            </a:r>
            <a:r>
              <a:rPr lang="cs-CZ" sz="900" dirty="0" err="1" smtClean="0"/>
              <a:t>tyden.cz</a:t>
            </a:r>
            <a:r>
              <a:rPr lang="cs-CZ" sz="900" dirty="0" smtClean="0"/>
              <a:t>/</a:t>
            </a:r>
            <a:r>
              <a:rPr lang="cs-CZ" sz="900" dirty="0" err="1" smtClean="0"/>
              <a:t>obrazek</a:t>
            </a:r>
            <a:r>
              <a:rPr lang="cs-CZ" sz="900" dirty="0" smtClean="0"/>
              <a:t>/4acf9068b8244/</a:t>
            </a:r>
            <a:r>
              <a:rPr lang="cs-CZ" sz="900" dirty="0" err="1" smtClean="0"/>
              <a:t>pavian</a:t>
            </a:r>
            <a:r>
              <a:rPr lang="cs-CZ" sz="900" dirty="0" smtClean="0"/>
              <a:t>-4acf9400e8fb3_275x183.jpg</a:t>
            </a:r>
            <a:endParaRPr lang="cs-CZ" sz="900" dirty="0"/>
          </a:p>
        </p:txBody>
      </p:sp>
      <p:sp>
        <p:nvSpPr>
          <p:cNvPr id="23" name="Obdélník 22"/>
          <p:cNvSpPr/>
          <p:nvPr/>
        </p:nvSpPr>
        <p:spPr>
          <a:xfrm>
            <a:off x="3332036" y="6414163"/>
            <a:ext cx="3328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 smtClean="0"/>
              <a:t>http://obrazky.4ever.sk/data/674xX/</a:t>
            </a:r>
            <a:r>
              <a:rPr lang="cs-CZ" sz="900" dirty="0" err="1" smtClean="0"/>
              <a:t>zvieratka</a:t>
            </a:r>
            <a:r>
              <a:rPr lang="cs-CZ" sz="900" dirty="0" smtClean="0"/>
              <a:t>/</a:t>
            </a:r>
            <a:r>
              <a:rPr lang="cs-CZ" sz="900" dirty="0" err="1" smtClean="0"/>
              <a:t>divozijuce</a:t>
            </a:r>
            <a:r>
              <a:rPr lang="cs-CZ" sz="900" dirty="0" smtClean="0"/>
              <a:t>/%5Bobrazky.4ever.sk%5D%20pavian%20mandril%20155775.jpg</a:t>
            </a:r>
            <a:endParaRPr lang="cs-CZ" sz="900" dirty="0"/>
          </a:p>
        </p:txBody>
      </p:sp>
      <p:sp>
        <p:nvSpPr>
          <p:cNvPr id="24" name="Obdélník 23"/>
          <p:cNvSpPr/>
          <p:nvPr/>
        </p:nvSpPr>
        <p:spPr>
          <a:xfrm>
            <a:off x="7031819" y="6419418"/>
            <a:ext cx="170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 smtClean="0"/>
              <a:t>http://radiotres.org/r3/quienesradiotres/mandriltabaco.jpg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47199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132857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cs-CZ" b="0" cap="none" dirty="0" smtClean="0"/>
              <a:t>Kočkodani</a:t>
            </a:r>
            <a:endParaRPr lang="cs-CZ" b="0" cap="none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683568" y="2780928"/>
            <a:ext cx="7920880" cy="3785652"/>
          </a:xfrm>
        </p:spPr>
        <p:txBody>
          <a:bodyPr wrap="square" anchor="t" anchorCtr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 štíhlé stromové opice s kulatou hlavou a dlouhým balančním ocasem</a:t>
            </a:r>
          </a:p>
          <a:p>
            <a:pPr>
              <a:buFontTx/>
              <a:buChar char="-"/>
            </a:pPr>
            <a:r>
              <a:rPr lang="cs-CZ" sz="2400" dirty="0" smtClean="0"/>
              <a:t> vedle malp, makaků a paviánů se nejčastěji chovají (a rozmnožují) v našich zoologických zahradách</a:t>
            </a:r>
          </a:p>
          <a:p>
            <a:pPr>
              <a:buFontTx/>
              <a:buChar char="-"/>
            </a:pPr>
            <a:endParaRPr lang="cs-CZ" sz="2400" dirty="0" smtClean="0"/>
          </a:p>
          <a:p>
            <a:r>
              <a:rPr lang="cs-CZ" sz="2400" b="1" dirty="0" smtClean="0"/>
              <a:t>kočkodan zelený </a:t>
            </a:r>
            <a:r>
              <a:rPr lang="cs-CZ" sz="2400" dirty="0" smtClean="0"/>
              <a:t>- nejrozšířenější, žije v celé Africe</a:t>
            </a:r>
          </a:p>
          <a:p>
            <a:r>
              <a:rPr lang="cs-CZ" sz="2400" b="1" dirty="0" smtClean="0"/>
              <a:t>kočkodan Dianin </a:t>
            </a:r>
            <a:r>
              <a:rPr lang="cs-CZ" sz="2400" dirty="0" smtClean="0"/>
              <a:t>- nejpestřeji zbarvený kočkodan</a:t>
            </a:r>
          </a:p>
          <a:p>
            <a:r>
              <a:rPr lang="cs-CZ" sz="2400" b="1" dirty="0" smtClean="0"/>
              <a:t>kočkodan husarský </a:t>
            </a:r>
            <a:r>
              <a:rPr lang="cs-CZ" sz="2400" dirty="0" smtClean="0"/>
              <a:t>- žije pozemním způsobem života na stepích západní Afriky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zooliberec.cz/images/cmgkatalog/kockodan-zeleny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777" y="2908671"/>
            <a:ext cx="4336941" cy="2880000"/>
          </a:xfrm>
          <a:prstGeom prst="rect">
            <a:avLst/>
          </a:prstGeom>
          <a:noFill/>
        </p:spPr>
      </p:pic>
      <p:pic>
        <p:nvPicPr>
          <p:cNvPr id="21508" name="Picture 4" descr="http://upload.wikimedia.org/wikipedia/commons/thumb/8/88/Brazzameerkatze_1790-2-2.jpg/260px-Brazzameerkatze_1790-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88671"/>
            <a:ext cx="4069563" cy="25200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147985" y="243944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kočkodan zelený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52120" y="253933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kočkodan </a:t>
            </a:r>
            <a:r>
              <a:rPr lang="cs-CZ" b="1" dirty="0" err="1" smtClean="0"/>
              <a:t>Brazzův</a:t>
            </a:r>
            <a:endParaRPr lang="cs-CZ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245286" y="6108981"/>
            <a:ext cx="85458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http://www.</a:t>
            </a:r>
            <a:r>
              <a:rPr lang="cs-CZ" sz="1100" dirty="0" err="1" smtClean="0"/>
              <a:t>zooliberec.cz</a:t>
            </a:r>
            <a:r>
              <a:rPr lang="cs-CZ" sz="1100" dirty="0" smtClean="0"/>
              <a:t>/</a:t>
            </a:r>
            <a:r>
              <a:rPr lang="cs-CZ" sz="1100" dirty="0" err="1" smtClean="0"/>
              <a:t>images</a:t>
            </a:r>
            <a:r>
              <a:rPr lang="cs-CZ" sz="1100" dirty="0" smtClean="0"/>
              <a:t>/</a:t>
            </a:r>
            <a:r>
              <a:rPr lang="cs-CZ" sz="1100" dirty="0" err="1" smtClean="0"/>
              <a:t>cmgkatalog</a:t>
            </a:r>
            <a:r>
              <a:rPr lang="cs-CZ" sz="1100" dirty="0" smtClean="0"/>
              <a:t>/</a:t>
            </a:r>
            <a:r>
              <a:rPr lang="cs-CZ" sz="1100" dirty="0" err="1" smtClean="0"/>
              <a:t>kockodan</a:t>
            </a:r>
            <a:r>
              <a:rPr lang="cs-CZ" sz="1100" dirty="0" smtClean="0"/>
              <a:t>-</a:t>
            </a:r>
            <a:r>
              <a:rPr lang="cs-CZ" sz="1100" dirty="0" err="1" smtClean="0"/>
              <a:t>zelenyjpg.jpg</a:t>
            </a:r>
            <a:endParaRPr lang="cs-CZ" sz="1100" dirty="0"/>
          </a:p>
        </p:txBody>
      </p:sp>
      <p:sp>
        <p:nvSpPr>
          <p:cNvPr id="12" name="Obdélník 11"/>
          <p:cNvSpPr/>
          <p:nvPr/>
        </p:nvSpPr>
        <p:spPr>
          <a:xfrm>
            <a:off x="245286" y="6389152"/>
            <a:ext cx="8352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http://upload.wikimedia.org/wikipedia/commons/thumb/8/88/Brazzameerkatze_1790-2-2.jpg/260px-Brazzameerkatze_1790-2-2.jpg</a:t>
            </a:r>
            <a:endParaRPr lang="cs-CZ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www.afrikaonline.cz/image/picture/201010151822_K%20252%20k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3673469" cy="2880000"/>
          </a:xfrm>
          <a:prstGeom prst="rect">
            <a:avLst/>
          </a:prstGeom>
          <a:noFill/>
        </p:spPr>
      </p:pic>
      <p:pic>
        <p:nvPicPr>
          <p:cNvPr id="21512" name="Picture 8" descr="http://www.photomecan.eu/_data/section-1/1895_b-kockodan-husar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533" y="2968388"/>
            <a:ext cx="4030769" cy="2880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220072" y="236920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kočkodan husarský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31640" y="237414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kočkodan diadémový</a:t>
            </a:r>
            <a:endParaRPr lang="cs-CZ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122820" y="6372814"/>
            <a:ext cx="88416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http://www.</a:t>
            </a:r>
            <a:r>
              <a:rPr lang="cs-CZ" sz="1100" dirty="0" err="1" smtClean="0"/>
              <a:t>photomecan.eu</a:t>
            </a:r>
            <a:r>
              <a:rPr lang="cs-CZ" sz="1100" dirty="0" smtClean="0"/>
              <a:t>/_data/</a:t>
            </a:r>
            <a:r>
              <a:rPr lang="cs-CZ" sz="1100" dirty="0" err="1" smtClean="0"/>
              <a:t>section</a:t>
            </a:r>
            <a:r>
              <a:rPr lang="cs-CZ" sz="1100" dirty="0" smtClean="0"/>
              <a:t>-1/1895_b-</a:t>
            </a:r>
            <a:r>
              <a:rPr lang="cs-CZ" sz="1100" dirty="0" err="1" smtClean="0"/>
              <a:t>kockodan</a:t>
            </a:r>
            <a:r>
              <a:rPr lang="cs-CZ" sz="1100" dirty="0" smtClean="0"/>
              <a:t>-</a:t>
            </a:r>
            <a:r>
              <a:rPr lang="cs-CZ" sz="1100" dirty="0" err="1" smtClean="0"/>
              <a:t>husarsky.jpg</a:t>
            </a:r>
            <a:endParaRPr lang="cs-CZ" sz="1100" dirty="0"/>
          </a:p>
        </p:txBody>
      </p:sp>
      <p:sp>
        <p:nvSpPr>
          <p:cNvPr id="12" name="Obdélník 11"/>
          <p:cNvSpPr/>
          <p:nvPr/>
        </p:nvSpPr>
        <p:spPr>
          <a:xfrm>
            <a:off x="122820" y="6135507"/>
            <a:ext cx="87450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/>
              <a:t>http://www.</a:t>
            </a:r>
            <a:r>
              <a:rPr lang="cs-CZ" sz="1100" dirty="0" err="1" smtClean="0"/>
              <a:t>afrikaonline.cz</a:t>
            </a:r>
            <a:r>
              <a:rPr lang="cs-CZ" sz="1100" dirty="0" smtClean="0"/>
              <a:t>/image/</a:t>
            </a:r>
            <a:r>
              <a:rPr lang="cs-CZ" sz="1100" dirty="0" err="1" smtClean="0"/>
              <a:t>picture</a:t>
            </a:r>
            <a:r>
              <a:rPr lang="cs-CZ" sz="1100" dirty="0" smtClean="0"/>
              <a:t>/201010151822_K%20252%20kopie.jpg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24637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132857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cs-CZ" b="0" cap="none" dirty="0" smtClean="0"/>
              <a:t>Makakové</a:t>
            </a:r>
            <a:endParaRPr lang="cs-CZ" b="0" cap="none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7920880" cy="2899255"/>
          </a:xfrm>
        </p:spPr>
        <p:txBody>
          <a:bodyPr wrap="square" anchor="t" anchorCtr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 velmi otužilé a nenáročné opice, které se dobře chovají v zajetí</a:t>
            </a:r>
          </a:p>
          <a:p>
            <a:endParaRPr lang="cs-CZ" sz="2400" dirty="0" smtClean="0"/>
          </a:p>
          <a:p>
            <a:r>
              <a:rPr lang="cs-CZ" sz="2400" b="1" dirty="0" smtClean="0"/>
              <a:t>makak </a:t>
            </a:r>
            <a:r>
              <a:rPr lang="cs-CZ" sz="2400" b="1" dirty="0" err="1" smtClean="0"/>
              <a:t>rhesus</a:t>
            </a:r>
            <a:r>
              <a:rPr lang="cs-CZ" sz="2400" b="1" dirty="0" smtClean="0"/>
              <a:t> </a:t>
            </a:r>
            <a:r>
              <a:rPr lang="cs-CZ" sz="2400" dirty="0" smtClean="0"/>
              <a:t>- nejznámější zvíře</a:t>
            </a:r>
          </a:p>
          <a:p>
            <a:r>
              <a:rPr lang="cs-CZ" sz="2400" b="1" dirty="0" smtClean="0"/>
              <a:t>makak magot </a:t>
            </a:r>
            <a:r>
              <a:rPr lang="cs-CZ" sz="2400" dirty="0" smtClean="0"/>
              <a:t>- silná bezocasá opice, která obývá pohoří Atlas v severní Africe a zasahuje jako jediná opice i do Evropy, kde se vyskytuje na Gibraltarské skále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416</Words>
  <Application>Microsoft Office PowerPoint</Application>
  <PresentationFormat>Předvádění na obrazovce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;</vt:lpstr>
      <vt:lpstr>Charakteristika nadčeledi:</vt:lpstr>
      <vt:lpstr>Paviáni</vt:lpstr>
      <vt:lpstr>Prezentace aplikace PowerPoint</vt:lpstr>
      <vt:lpstr>Prezentace aplikace PowerPoint</vt:lpstr>
      <vt:lpstr>Kočkodani</vt:lpstr>
      <vt:lpstr>Prezentace aplikace PowerPoint</vt:lpstr>
      <vt:lpstr>Prezentace aplikace PowerPoint</vt:lpstr>
      <vt:lpstr>Makakové</vt:lpstr>
      <vt:lpstr>Prezentace aplikace PowerPoint</vt:lpstr>
      <vt:lpstr>Prezentace aplikace PowerPoint</vt:lpstr>
      <vt:lpstr>Hulmani a guerézy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ZŠ Dr. Peška, Chrudim</dc:creator>
  <cp:lastModifiedBy>Owner</cp:lastModifiedBy>
  <cp:revision>67</cp:revision>
  <dcterms:created xsi:type="dcterms:W3CDTF">2011-11-15T11:05:27Z</dcterms:created>
  <dcterms:modified xsi:type="dcterms:W3CDTF">2013-01-08T22:00:32Z</dcterms:modified>
</cp:coreProperties>
</file>