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314" r:id="rId5"/>
    <p:sldId id="296" r:id="rId6"/>
    <p:sldId id="313" r:id="rId7"/>
    <p:sldId id="309" r:id="rId8"/>
    <p:sldId id="310" r:id="rId9"/>
    <p:sldId id="315" r:id="rId10"/>
    <p:sldId id="311" r:id="rId11"/>
    <p:sldId id="316" r:id="rId12"/>
    <p:sldId id="31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PTÁCI – HRABAVÍ</a:t>
            </a:r>
          </a:p>
          <a:p>
            <a:r>
              <a:rPr lang="cs-CZ" b="1" dirty="0" smtClean="0"/>
              <a:t>Mgr. Jaroslav Víšek</a:t>
            </a:r>
          </a:p>
          <a:p>
            <a:r>
              <a:rPr lang="cs-CZ" b="1" dirty="0" smtClean="0"/>
              <a:t>II. pololetí 2011/2012</a:t>
            </a:r>
          </a:p>
          <a:p>
            <a:r>
              <a:rPr lang="cs-CZ" b="1" dirty="0" smtClean="0"/>
              <a:t>Přírodopis 7. ročník</a:t>
            </a:r>
          </a:p>
          <a:p>
            <a:r>
              <a:rPr lang="cs-CZ" b="1" dirty="0" smtClean="0"/>
              <a:t>Základní škola, Chrudim, Dr. Peška 768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7848872" cy="5834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hrabaví – divoce žijící předci drůbeže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b="1" dirty="0"/>
          </a:p>
        </p:txBody>
      </p:sp>
      <p:pic>
        <p:nvPicPr>
          <p:cNvPr id="2050" name="Picture 2" descr="http://www.biolib.cz/IMG/GAL/73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36913"/>
            <a:ext cx="2592288" cy="1944216"/>
          </a:xfrm>
          <a:prstGeom prst="rect">
            <a:avLst/>
          </a:prstGeom>
          <a:noFill/>
        </p:spPr>
      </p:pic>
      <p:pic>
        <p:nvPicPr>
          <p:cNvPr id="2054" name="Picture 6" descr="http://old.myslivost.cz/Upload/Obrazky/Media_10962_59_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69806"/>
            <a:ext cx="1800200" cy="1758195"/>
          </a:xfrm>
          <a:prstGeom prst="rect">
            <a:avLst/>
          </a:prstGeom>
          <a:noFill/>
        </p:spPr>
      </p:pic>
      <p:pic>
        <p:nvPicPr>
          <p:cNvPr id="2056" name="Picture 8" descr="http://drubez.chovzvirat.com/img/clanky/originals/krepelka-japonska-1-1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97152"/>
            <a:ext cx="2592288" cy="1703504"/>
          </a:xfrm>
          <a:prstGeom prst="rect">
            <a:avLst/>
          </a:prstGeom>
          <a:noFill/>
        </p:spPr>
      </p:pic>
      <p:pic>
        <p:nvPicPr>
          <p:cNvPr id="2058" name="Picture 10" descr="http://klub.wz.cz/kdzunglov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564904"/>
            <a:ext cx="3286968" cy="1860848"/>
          </a:xfrm>
          <a:prstGeom prst="rect">
            <a:avLst/>
          </a:prstGeom>
          <a:noFill/>
        </p:spPr>
      </p:pic>
      <p:pic>
        <p:nvPicPr>
          <p:cNvPr id="2060" name="Picture 12" descr="http://obrazek.pixmac.cz/4/prilbou-perlicka-numida-meleagris-animal-pixmac-obrazek-760075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365575"/>
            <a:ext cx="1735132" cy="1800200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395537" y="4550931"/>
            <a:ext cx="33485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/IMG/GAL/73824.jpg</a:t>
            </a:r>
            <a:endParaRPr lang="cs-CZ" sz="1000" dirty="0"/>
          </a:p>
        </p:txBody>
      </p:sp>
      <p:sp>
        <p:nvSpPr>
          <p:cNvPr id="12" name="Obdélník 11"/>
          <p:cNvSpPr/>
          <p:nvPr/>
        </p:nvSpPr>
        <p:spPr>
          <a:xfrm>
            <a:off x="6300192" y="4458018"/>
            <a:ext cx="18966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http://klub.</a:t>
            </a:r>
            <a:r>
              <a:rPr lang="cs-CZ" sz="1000" dirty="0" err="1" smtClean="0"/>
              <a:t>wz.cz</a:t>
            </a:r>
            <a:r>
              <a:rPr lang="cs-CZ" sz="1000" dirty="0" smtClean="0"/>
              <a:t>/</a:t>
            </a:r>
            <a:r>
              <a:rPr lang="cs-CZ" sz="1000" dirty="0" err="1" smtClean="0"/>
              <a:t>kdzunglovy.jpg</a:t>
            </a:r>
            <a:endParaRPr lang="cs-CZ" sz="1000" dirty="0"/>
          </a:p>
        </p:txBody>
      </p:sp>
      <p:sp>
        <p:nvSpPr>
          <p:cNvPr id="13" name="Obdélník 12"/>
          <p:cNvSpPr/>
          <p:nvPr/>
        </p:nvSpPr>
        <p:spPr>
          <a:xfrm>
            <a:off x="3230851" y="4146115"/>
            <a:ext cx="2664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http://obrazek.pixmac.cz/4/prilbou-perlicka-numida-meleagris-animal-pixmac-obrazek-76007527.jpg</a:t>
            </a:r>
            <a:endParaRPr lang="cs-CZ" sz="1000" dirty="0"/>
          </a:p>
        </p:txBody>
      </p:sp>
      <p:sp>
        <p:nvSpPr>
          <p:cNvPr id="14" name="Obdélník 13"/>
          <p:cNvSpPr/>
          <p:nvPr/>
        </p:nvSpPr>
        <p:spPr>
          <a:xfrm>
            <a:off x="161623" y="6500656"/>
            <a:ext cx="38164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http://old.myslivost.cz/Upload/Obrazky/Media_10962_59_55.jpg</a:t>
            </a:r>
            <a:endParaRPr lang="cs-CZ" sz="1000" dirty="0"/>
          </a:p>
        </p:txBody>
      </p:sp>
      <p:sp>
        <p:nvSpPr>
          <p:cNvPr id="15" name="Obdélník 14"/>
          <p:cNvSpPr/>
          <p:nvPr/>
        </p:nvSpPr>
        <p:spPr>
          <a:xfrm>
            <a:off x="4323607" y="6528001"/>
            <a:ext cx="49320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http://drubez.chovzvirat.com/img/clanky//originals/krepelka-japonska-1-1229.jpg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592288" cy="5834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exotičtí hrabaví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b="1" dirty="0"/>
          </a:p>
        </p:txBody>
      </p:sp>
      <p:pic>
        <p:nvPicPr>
          <p:cNvPr id="1026" name="Picture 2" descr="http://www.ptaci-raj.cz/data/image/clanky/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95" y="2992179"/>
            <a:ext cx="2563832" cy="17126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83568" y="471251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satyr </a:t>
            </a:r>
            <a:r>
              <a:rPr lang="cs-CZ" sz="1600" dirty="0" err="1" smtClean="0"/>
              <a:t>Temmickův</a:t>
            </a:r>
            <a:endParaRPr lang="cs-CZ" sz="1600" dirty="0"/>
          </a:p>
        </p:txBody>
      </p:sp>
      <p:pic>
        <p:nvPicPr>
          <p:cNvPr id="1028" name="Picture 4" descr="http://www.ptaci-raj.cz/data/image/clanky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7763" y="2919010"/>
            <a:ext cx="2176565" cy="172819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794088" y="470481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bažant zlatý</a:t>
            </a:r>
            <a:endParaRPr lang="cs-CZ" sz="1600" dirty="0"/>
          </a:p>
        </p:txBody>
      </p:sp>
      <p:pic>
        <p:nvPicPr>
          <p:cNvPr id="1032" name="Picture 8" descr="http://www.nornici.unas.cz/webdesing/oreb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6165" y="2896080"/>
            <a:ext cx="1700673" cy="1728192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615100" y="467404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orebice horská</a:t>
            </a:r>
            <a:endParaRPr lang="cs-CZ" sz="1600" dirty="0"/>
          </a:p>
        </p:txBody>
      </p:sp>
      <p:sp>
        <p:nvSpPr>
          <p:cNvPr id="16" name="Obdélník 15"/>
          <p:cNvSpPr/>
          <p:nvPr/>
        </p:nvSpPr>
        <p:spPr>
          <a:xfrm>
            <a:off x="565046" y="5043373"/>
            <a:ext cx="3082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ptaci</a:t>
            </a:r>
            <a:r>
              <a:rPr lang="cs-CZ" sz="1000" dirty="0" smtClean="0"/>
              <a:t>-</a:t>
            </a:r>
            <a:r>
              <a:rPr lang="cs-CZ" sz="1000" dirty="0" err="1" smtClean="0"/>
              <a:t>raj.cz</a:t>
            </a:r>
            <a:r>
              <a:rPr lang="cs-CZ" sz="1000" dirty="0" smtClean="0"/>
              <a:t>/data/image/</a:t>
            </a:r>
            <a:r>
              <a:rPr lang="cs-CZ" sz="1000" dirty="0" err="1" smtClean="0"/>
              <a:t>clanky</a:t>
            </a:r>
            <a:r>
              <a:rPr lang="cs-CZ" sz="1000" dirty="0" smtClean="0"/>
              <a:t>/16.jpg</a:t>
            </a:r>
            <a:endParaRPr lang="cs-CZ" sz="1000" dirty="0"/>
          </a:p>
        </p:txBody>
      </p:sp>
      <p:sp>
        <p:nvSpPr>
          <p:cNvPr id="17" name="Obdélník 16"/>
          <p:cNvSpPr/>
          <p:nvPr/>
        </p:nvSpPr>
        <p:spPr>
          <a:xfrm>
            <a:off x="3516834" y="5012594"/>
            <a:ext cx="32874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ptaci</a:t>
            </a:r>
            <a:r>
              <a:rPr lang="cs-CZ" sz="1000" dirty="0" smtClean="0"/>
              <a:t>-</a:t>
            </a:r>
            <a:r>
              <a:rPr lang="cs-CZ" sz="1000" dirty="0" err="1" smtClean="0"/>
              <a:t>raj.cz</a:t>
            </a:r>
            <a:r>
              <a:rPr lang="cs-CZ" sz="1000" dirty="0" smtClean="0"/>
              <a:t>/data/image/</a:t>
            </a:r>
            <a:r>
              <a:rPr lang="cs-CZ" sz="1000" dirty="0" err="1" smtClean="0"/>
              <a:t>clanky</a:t>
            </a:r>
            <a:r>
              <a:rPr lang="cs-CZ" sz="1000" dirty="0" smtClean="0"/>
              <a:t>/1.jpg</a:t>
            </a:r>
            <a:endParaRPr lang="cs-CZ" sz="1000" dirty="0"/>
          </a:p>
        </p:txBody>
      </p:sp>
      <p:sp>
        <p:nvSpPr>
          <p:cNvPr id="18" name="Obdélník 17"/>
          <p:cNvSpPr/>
          <p:nvPr/>
        </p:nvSpPr>
        <p:spPr>
          <a:xfrm>
            <a:off x="6228184" y="5051072"/>
            <a:ext cx="2934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nornici.unas.cz</a:t>
            </a:r>
            <a:r>
              <a:rPr lang="cs-CZ" sz="1000" dirty="0" smtClean="0"/>
              <a:t>/</a:t>
            </a:r>
            <a:r>
              <a:rPr lang="cs-CZ" sz="1000" dirty="0" err="1" smtClean="0"/>
              <a:t>webdesing</a:t>
            </a:r>
            <a:r>
              <a:rPr lang="cs-CZ" sz="1000" dirty="0" smtClean="0"/>
              <a:t>/orebice.</a:t>
            </a:r>
            <a:r>
              <a:rPr lang="cs-CZ" sz="1000" dirty="0" err="1" smtClean="0"/>
              <a:t>jpg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6281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592288" cy="5834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exotičtí hrabaví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b="1" dirty="0"/>
          </a:p>
        </p:txBody>
      </p:sp>
      <p:pic>
        <p:nvPicPr>
          <p:cNvPr id="1030" name="Picture 6" descr="http://www.profimedia.cz/fotografie/sage-tetrev-v-namluvy-displej/profimedia-0010488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13" y="3356992"/>
            <a:ext cx="2692313" cy="187200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66749" y="294699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tetřívek </a:t>
            </a:r>
            <a:r>
              <a:rPr lang="cs-CZ" sz="1600" dirty="0" err="1" smtClean="0"/>
              <a:t>prérijový</a:t>
            </a:r>
            <a:endParaRPr lang="cs-CZ" sz="1600" dirty="0"/>
          </a:p>
        </p:txBody>
      </p:sp>
      <p:pic>
        <p:nvPicPr>
          <p:cNvPr id="1034" name="Picture 10" descr="http://img8.rajce.idnes.cz/d0803/5/5407/5407639_db19a87f2d8367160f5b19036279a2d1/images/192_Perlicka_su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3192" y="2921383"/>
            <a:ext cx="2160000" cy="2880000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6235847" y="2463845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perlička supí</a:t>
            </a:r>
            <a:endParaRPr lang="cs-CZ" sz="1600" dirty="0"/>
          </a:p>
        </p:txBody>
      </p:sp>
      <p:pic>
        <p:nvPicPr>
          <p:cNvPr id="1036" name="Picture 12" descr="http://www.biolib.cz/IMG/GAL/213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9794" y="3353383"/>
            <a:ext cx="2758739" cy="1872000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3522916" y="295742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krocan paví</a:t>
            </a:r>
            <a:endParaRPr lang="cs-CZ" sz="1600" dirty="0"/>
          </a:p>
        </p:txBody>
      </p:sp>
      <p:sp>
        <p:nvSpPr>
          <p:cNvPr id="16" name="Obdélník 15"/>
          <p:cNvSpPr/>
          <p:nvPr/>
        </p:nvSpPr>
        <p:spPr>
          <a:xfrm>
            <a:off x="514633" y="5284413"/>
            <a:ext cx="25740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profimedia.cz</a:t>
            </a:r>
            <a:r>
              <a:rPr lang="cs-CZ" sz="1000" dirty="0" smtClean="0"/>
              <a:t>/fotografie/</a:t>
            </a:r>
            <a:r>
              <a:rPr lang="cs-CZ" sz="1000" dirty="0" err="1" smtClean="0"/>
              <a:t>sage</a:t>
            </a:r>
            <a:r>
              <a:rPr lang="cs-CZ" sz="1000" dirty="0" smtClean="0"/>
              <a:t>-</a:t>
            </a:r>
            <a:r>
              <a:rPr lang="cs-CZ" sz="1000" dirty="0" err="1" smtClean="0"/>
              <a:t>tetrev</a:t>
            </a:r>
            <a:r>
              <a:rPr lang="cs-CZ" sz="1000" dirty="0" smtClean="0"/>
              <a:t>-v-</a:t>
            </a:r>
            <a:r>
              <a:rPr lang="cs-CZ" sz="1000" dirty="0" err="1" smtClean="0"/>
              <a:t>namluvy</a:t>
            </a:r>
            <a:r>
              <a:rPr lang="cs-CZ" sz="1000" dirty="0" smtClean="0"/>
              <a:t>-displej/</a:t>
            </a:r>
            <a:r>
              <a:rPr lang="cs-CZ" sz="1000" dirty="0" err="1" smtClean="0"/>
              <a:t>profimedia</a:t>
            </a:r>
            <a:r>
              <a:rPr lang="cs-CZ" sz="1000" dirty="0" smtClean="0"/>
              <a:t>-0010488421.jpg</a:t>
            </a:r>
            <a:endParaRPr lang="cs-CZ" sz="1000" dirty="0"/>
          </a:p>
        </p:txBody>
      </p:sp>
      <p:sp>
        <p:nvSpPr>
          <p:cNvPr id="17" name="Obdélník 16"/>
          <p:cNvSpPr/>
          <p:nvPr/>
        </p:nvSpPr>
        <p:spPr>
          <a:xfrm>
            <a:off x="3522916" y="5326008"/>
            <a:ext cx="24124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/IMG/GAL/21342.jpg</a:t>
            </a:r>
            <a:endParaRPr lang="cs-CZ" sz="1000" dirty="0"/>
          </a:p>
        </p:txBody>
      </p:sp>
      <p:sp>
        <p:nvSpPr>
          <p:cNvPr id="18" name="Obdélník 17"/>
          <p:cNvSpPr/>
          <p:nvPr/>
        </p:nvSpPr>
        <p:spPr>
          <a:xfrm>
            <a:off x="6228184" y="5961521"/>
            <a:ext cx="2430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http://img8.rajce.idnes.cz/d0803/5/5407/5407639_db19a87f2d8367160f5b19036279a2d1/</a:t>
            </a:r>
            <a:r>
              <a:rPr lang="cs-CZ" sz="1000" dirty="0" err="1" smtClean="0"/>
              <a:t>images</a:t>
            </a:r>
            <a:r>
              <a:rPr lang="cs-CZ" sz="1000" dirty="0" smtClean="0"/>
              <a:t>/192_</a:t>
            </a:r>
            <a:r>
              <a:rPr lang="cs-CZ" sz="1000" dirty="0" err="1" smtClean="0"/>
              <a:t>Perlicka</a:t>
            </a:r>
            <a:r>
              <a:rPr lang="cs-CZ" sz="1000" dirty="0" smtClean="0"/>
              <a:t>_supi.</a:t>
            </a:r>
            <a:r>
              <a:rPr lang="cs-CZ" sz="1000" dirty="0" err="1" smtClean="0"/>
              <a:t>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2675696" cy="79208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Hrabaví</a:t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zivocich.com/userfiles/image/pages/41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3240360" cy="2165640"/>
          </a:xfrm>
          <a:prstGeom prst="rect">
            <a:avLst/>
          </a:prstGeom>
          <a:noFill/>
        </p:spPr>
      </p:pic>
      <p:pic>
        <p:nvPicPr>
          <p:cNvPr id="10244" name="Picture 4" descr="http://www.koroptvicky.estranky.cz/img/picture/164/tetrivek-_kohoutek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24944"/>
            <a:ext cx="3096344" cy="2224207"/>
          </a:xfrm>
          <a:prstGeom prst="rect">
            <a:avLst/>
          </a:prstGeom>
          <a:noFill/>
        </p:spPr>
      </p:pic>
      <p:pic>
        <p:nvPicPr>
          <p:cNvPr id="10246" name="Picture 6" descr="http://www.nasiptaci.cz/dat/obr/hrabav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3248025" cy="1704976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51520" y="5268930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koroptvicky.estranky.cz</a:t>
            </a:r>
            <a:r>
              <a:rPr lang="cs-CZ" sz="1000" dirty="0" smtClean="0"/>
              <a:t>/</a:t>
            </a:r>
            <a:r>
              <a:rPr lang="cs-CZ" sz="1000" dirty="0" err="1" smtClean="0"/>
              <a:t>img</a:t>
            </a:r>
            <a:r>
              <a:rPr lang="cs-CZ" sz="1000" dirty="0" smtClean="0"/>
              <a:t>/</a:t>
            </a:r>
            <a:r>
              <a:rPr lang="cs-CZ" sz="1000" dirty="0" err="1" smtClean="0"/>
              <a:t>picture</a:t>
            </a:r>
            <a:r>
              <a:rPr lang="cs-CZ" sz="1000" dirty="0" smtClean="0"/>
              <a:t>/164/</a:t>
            </a:r>
            <a:r>
              <a:rPr lang="cs-CZ" sz="1000" dirty="0" err="1" smtClean="0"/>
              <a:t>tetrivek</a:t>
            </a:r>
            <a:r>
              <a:rPr lang="cs-CZ" sz="1000" dirty="0" smtClean="0"/>
              <a:t>-_kohoutek01.jpg</a:t>
            </a:r>
            <a:endParaRPr lang="cs-CZ" sz="1000" dirty="0"/>
          </a:p>
        </p:txBody>
      </p:sp>
      <p:sp>
        <p:nvSpPr>
          <p:cNvPr id="9" name="Obdélník 8"/>
          <p:cNvSpPr/>
          <p:nvPr/>
        </p:nvSpPr>
        <p:spPr>
          <a:xfrm>
            <a:off x="4437112" y="4370504"/>
            <a:ext cx="3510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 smtClean="0"/>
              <a:t>http://www.</a:t>
            </a:r>
            <a:r>
              <a:rPr lang="cs-CZ" sz="1000" dirty="0" err="1" smtClean="0"/>
              <a:t>zivocich.com</a:t>
            </a:r>
            <a:r>
              <a:rPr lang="cs-CZ" sz="1000" dirty="0" smtClean="0"/>
              <a:t>/</a:t>
            </a:r>
            <a:r>
              <a:rPr lang="cs-CZ" sz="1000" dirty="0" err="1" smtClean="0"/>
              <a:t>userfiles</a:t>
            </a:r>
            <a:r>
              <a:rPr lang="cs-CZ" sz="1000" dirty="0" smtClean="0"/>
              <a:t>/image/</a:t>
            </a:r>
            <a:r>
              <a:rPr lang="cs-CZ" sz="1000" dirty="0" err="1" smtClean="0"/>
              <a:t>pages</a:t>
            </a:r>
            <a:r>
              <a:rPr lang="cs-CZ" sz="1000" dirty="0" smtClean="0"/>
              <a:t>/414_1.jpg</a:t>
            </a:r>
            <a:endParaRPr lang="cs-CZ" sz="1000" dirty="0"/>
          </a:p>
        </p:txBody>
      </p:sp>
      <p:sp>
        <p:nvSpPr>
          <p:cNvPr id="10" name="Obdélník 9"/>
          <p:cNvSpPr/>
          <p:nvPr/>
        </p:nvSpPr>
        <p:spPr>
          <a:xfrm>
            <a:off x="4601760" y="6502128"/>
            <a:ext cx="24641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nasiptaci.cz</a:t>
            </a:r>
            <a:r>
              <a:rPr lang="cs-CZ" sz="1000" dirty="0" smtClean="0"/>
              <a:t>/dat/obr/</a:t>
            </a:r>
            <a:r>
              <a:rPr lang="cs-CZ" sz="1000" dirty="0" err="1" smtClean="0"/>
              <a:t>hrabav.gif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722511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Charakteristika řádu: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136904" cy="3528392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cs-CZ" sz="2800" dirty="0" smtClean="0"/>
              <a:t> ptáci různé velikosti – od křepelky po krocana</a:t>
            </a:r>
          </a:p>
          <a:p>
            <a:pPr algn="l">
              <a:buFontTx/>
              <a:buChar char="-"/>
            </a:pPr>
            <a:r>
              <a:rPr lang="cs-CZ" sz="2800" dirty="0" smtClean="0"/>
              <a:t> přes den většinou žijí na zemi, ale nocují na stromech</a:t>
            </a:r>
          </a:p>
          <a:p>
            <a:pPr algn="l">
              <a:buFontTx/>
              <a:buChar char="-"/>
            </a:pPr>
            <a:r>
              <a:rPr lang="cs-CZ" sz="2800" dirty="0" smtClean="0"/>
              <a:t> mají hrabavé končetiny se silnými tupými drápy</a:t>
            </a:r>
          </a:p>
          <a:p>
            <a:pPr algn="l">
              <a:buFontTx/>
              <a:buChar char="-"/>
            </a:pPr>
            <a:r>
              <a:rPr lang="cs-CZ" sz="2800" dirty="0" smtClean="0"/>
              <a:t> zobák je krátký a špičatý; mají velké vole a svalnatý žaludek, dlouhá slepá střeva</a:t>
            </a:r>
          </a:p>
          <a:p>
            <a:pPr algn="l">
              <a:buFontTx/>
              <a:buChar char="-"/>
            </a:pPr>
            <a:r>
              <a:rPr lang="cs-CZ" sz="2800" dirty="0" smtClean="0"/>
              <a:t> křídla mají krátká a zaoblená; startují  téměř kolmo a létají těžkopádně</a:t>
            </a:r>
            <a:endParaRPr lang="cs-CZ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722511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Charakteristika řádu: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136904" cy="3528392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cs-CZ" sz="2800" dirty="0" smtClean="0"/>
              <a:t> obrysová pera mají prachový </a:t>
            </a:r>
            <a:r>
              <a:rPr lang="cs-CZ" sz="2800" dirty="0" err="1" smtClean="0"/>
              <a:t>paosten</a:t>
            </a:r>
            <a:endParaRPr lang="cs-CZ" sz="2800" dirty="0" smtClean="0"/>
          </a:p>
          <a:p>
            <a:pPr algn="l">
              <a:buFontTx/>
              <a:buChar char="-"/>
            </a:pPr>
            <a:r>
              <a:rPr lang="cs-CZ" sz="2800" dirty="0" smtClean="0"/>
              <a:t> kurové se nekoupou, ale popelí</a:t>
            </a:r>
          </a:p>
          <a:p>
            <a:pPr algn="l">
              <a:buFontTx/>
              <a:buChar char="-"/>
            </a:pPr>
            <a:r>
              <a:rPr lang="cs-CZ" sz="2800" dirty="0" smtClean="0"/>
              <a:t> častá je pohlavní dvoutvárnost – samec je větší a pestřeji zbarvený, často mají ozdobná pera, masité přívěsky na hlavě a rohovinné ostruhy na běháku</a:t>
            </a:r>
          </a:p>
          <a:p>
            <a:pPr algn="l">
              <a:buFontTx/>
              <a:buChar char="-"/>
            </a:pPr>
            <a:r>
              <a:rPr lang="cs-CZ" sz="2800" dirty="0" smtClean="0"/>
              <a:t> žijí převážně v polygamii, o potomstvo se stará obvykle jen samice</a:t>
            </a:r>
            <a:endParaRPr lang="cs-CZ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747704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koroptev polní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49289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drobný pták s nevýraznou pohlavní dvoutvárností</a:t>
            </a:r>
          </a:p>
          <a:p>
            <a:pPr>
              <a:buFontTx/>
              <a:buChar char="-"/>
            </a:pPr>
            <a:r>
              <a:rPr lang="cs-CZ" dirty="0" smtClean="0"/>
              <a:t> monogamní, mláďata vodí oba rodiče; mimo dobu rozmnožování se zdržují v menších houfech</a:t>
            </a:r>
            <a:endParaRPr lang="cs-CZ" dirty="0"/>
          </a:p>
        </p:txBody>
      </p:sp>
      <p:pic>
        <p:nvPicPr>
          <p:cNvPr id="7170" name="Picture 2" descr="http://upload.wikimedia.org/wikipedia/commons/thumb/c/c1/Rebhuehner.jpg/210px-Rebhueh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2101738" cy="1491234"/>
          </a:xfrm>
          <a:prstGeom prst="rect">
            <a:avLst/>
          </a:prstGeom>
          <a:noFill/>
        </p:spPr>
      </p:pic>
      <p:pic>
        <p:nvPicPr>
          <p:cNvPr id="7172" name="Picture 4" descr="http://www.naturfoto.cz/fotografie/ptaci/koroptev-polni-18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429000"/>
            <a:ext cx="2544217" cy="1696145"/>
          </a:xfrm>
          <a:prstGeom prst="rect">
            <a:avLst/>
          </a:prstGeom>
          <a:noFill/>
        </p:spPr>
      </p:pic>
      <p:pic>
        <p:nvPicPr>
          <p:cNvPr id="7174" name="Picture 6" descr="http://www.vimevic.cz/zajimavosti/fotky/letci/hrabavi/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429000"/>
            <a:ext cx="2517924" cy="1669976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195393" y="5301208"/>
            <a:ext cx="25020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 smtClean="0"/>
              <a:t>http://upload.wikimedia.org/wikipedia/commons/thumb/c/c1/Rebhuehner.jpg/210px-Rebhuehner.jpg</a:t>
            </a:r>
            <a:endParaRPr lang="cs-CZ" sz="1050" dirty="0"/>
          </a:p>
        </p:txBody>
      </p:sp>
      <p:sp>
        <p:nvSpPr>
          <p:cNvPr id="11" name="Obdélník 10"/>
          <p:cNvSpPr/>
          <p:nvPr/>
        </p:nvSpPr>
        <p:spPr>
          <a:xfrm>
            <a:off x="2987824" y="5301208"/>
            <a:ext cx="2934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naturfoto.cz</a:t>
            </a:r>
            <a:r>
              <a:rPr lang="cs-CZ" sz="1000" dirty="0" smtClean="0"/>
              <a:t>/fotografie/</a:t>
            </a:r>
            <a:r>
              <a:rPr lang="cs-CZ" sz="1000" dirty="0" err="1" smtClean="0"/>
              <a:t>ptaci</a:t>
            </a:r>
            <a:r>
              <a:rPr lang="cs-CZ" sz="1000" dirty="0" smtClean="0"/>
              <a:t>/koroptev-</a:t>
            </a:r>
            <a:r>
              <a:rPr lang="cs-CZ" sz="1000" dirty="0" err="1" smtClean="0"/>
              <a:t>polni</a:t>
            </a:r>
            <a:r>
              <a:rPr lang="cs-CZ" sz="1000" dirty="0" smtClean="0"/>
              <a:t>-18167.jpg</a:t>
            </a:r>
            <a:endParaRPr lang="cs-CZ" sz="1000" dirty="0"/>
          </a:p>
        </p:txBody>
      </p:sp>
      <p:sp>
        <p:nvSpPr>
          <p:cNvPr id="12" name="Obdélník 11"/>
          <p:cNvSpPr/>
          <p:nvPr/>
        </p:nvSpPr>
        <p:spPr>
          <a:xfrm>
            <a:off x="6084168" y="5301208"/>
            <a:ext cx="271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vimevic.cz</a:t>
            </a:r>
            <a:r>
              <a:rPr lang="cs-CZ" sz="1000" dirty="0" smtClean="0"/>
              <a:t>/</a:t>
            </a:r>
            <a:r>
              <a:rPr lang="cs-CZ" sz="1000" dirty="0" err="1" smtClean="0"/>
              <a:t>zajimavosti</a:t>
            </a:r>
            <a:r>
              <a:rPr lang="cs-CZ" sz="1000" dirty="0" smtClean="0"/>
              <a:t>/fotky/letci/</a:t>
            </a:r>
            <a:r>
              <a:rPr lang="cs-CZ" sz="1000" dirty="0" err="1" smtClean="0"/>
              <a:t>hrabavi</a:t>
            </a:r>
            <a:r>
              <a:rPr lang="cs-CZ" sz="1000" dirty="0" smtClean="0"/>
              <a:t>/67.jpg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747704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bažant obecný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49289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pochází jako všichni bažanti ze střední a východní Asie</a:t>
            </a:r>
          </a:p>
          <a:p>
            <a:pPr>
              <a:buFontTx/>
              <a:buChar char="-"/>
            </a:pPr>
            <a:r>
              <a:rPr lang="cs-CZ" dirty="0" smtClean="0"/>
              <a:t> má dlouhá ocasní pera a výraznou </a:t>
            </a:r>
            <a:r>
              <a:rPr lang="cs-CZ" smtClean="0"/>
              <a:t>pohlavní dvoutvárnost</a:t>
            </a:r>
            <a:endParaRPr lang="cs-CZ" dirty="0"/>
          </a:p>
        </p:txBody>
      </p:sp>
      <p:pic>
        <p:nvPicPr>
          <p:cNvPr id="6146" name="Picture 2" descr="http://www.priroda.cz/clanky/foto/baz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885" y="4159684"/>
            <a:ext cx="3085143" cy="2124000"/>
          </a:xfrm>
          <a:prstGeom prst="rect">
            <a:avLst/>
          </a:prstGeom>
          <a:noFill/>
        </p:spPr>
      </p:pic>
      <p:pic>
        <p:nvPicPr>
          <p:cNvPr id="6148" name="Picture 4" descr="http://www.naturfoto.cz/fotografie/ptaci/bazant-obecny-slepice-9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5178" y="4039852"/>
            <a:ext cx="3347999" cy="2232000"/>
          </a:xfrm>
          <a:prstGeom prst="rect">
            <a:avLst/>
          </a:prstGeom>
          <a:noFill/>
        </p:spPr>
      </p:pic>
      <p:pic>
        <p:nvPicPr>
          <p:cNvPr id="6152" name="Picture 8" descr="http://nd01.jxs.cz/179/008/ffbef4c862_29978742_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826608"/>
            <a:ext cx="1728000" cy="12960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67544" y="6326586"/>
            <a:ext cx="25922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priroda.cz</a:t>
            </a:r>
            <a:r>
              <a:rPr lang="cs-CZ" sz="1000" dirty="0" smtClean="0"/>
              <a:t>/</a:t>
            </a:r>
            <a:r>
              <a:rPr lang="cs-CZ" sz="1000" dirty="0" err="1" smtClean="0"/>
              <a:t>clanky</a:t>
            </a:r>
            <a:r>
              <a:rPr lang="cs-CZ" sz="1000" dirty="0" smtClean="0"/>
              <a:t>/foto/</a:t>
            </a:r>
            <a:r>
              <a:rPr lang="cs-CZ" sz="1000" dirty="0" err="1" smtClean="0"/>
              <a:t>bazant.jpg</a:t>
            </a:r>
            <a:endParaRPr lang="cs-CZ" sz="1000" dirty="0"/>
          </a:p>
        </p:txBody>
      </p:sp>
      <p:sp>
        <p:nvSpPr>
          <p:cNvPr id="10" name="Obdélník 9"/>
          <p:cNvSpPr/>
          <p:nvPr/>
        </p:nvSpPr>
        <p:spPr>
          <a:xfrm>
            <a:off x="2805334" y="3504341"/>
            <a:ext cx="34613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http://nd01.jxs.cz/179/008/ffbef4c862_29978742_o2.jpg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5004048" y="6309320"/>
            <a:ext cx="43013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naturfoto.cz</a:t>
            </a:r>
            <a:r>
              <a:rPr lang="cs-CZ" sz="1000" dirty="0" smtClean="0"/>
              <a:t>/fotografie/</a:t>
            </a:r>
            <a:r>
              <a:rPr lang="cs-CZ" sz="1000" dirty="0" err="1" smtClean="0"/>
              <a:t>ptaci</a:t>
            </a:r>
            <a:r>
              <a:rPr lang="cs-CZ" sz="1000" dirty="0" smtClean="0"/>
              <a:t>/</a:t>
            </a:r>
            <a:r>
              <a:rPr lang="cs-CZ" sz="1000" dirty="0" err="1" smtClean="0"/>
              <a:t>bazant</a:t>
            </a:r>
            <a:r>
              <a:rPr lang="cs-CZ" sz="1000" dirty="0" smtClean="0"/>
              <a:t>-</a:t>
            </a:r>
            <a:r>
              <a:rPr lang="cs-CZ" sz="1000" dirty="0" err="1" smtClean="0"/>
              <a:t>obecny</a:t>
            </a:r>
            <a:r>
              <a:rPr lang="cs-CZ" sz="1000" dirty="0" smtClean="0"/>
              <a:t>-slepice-9484.jpg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747704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lesní kurové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b="1" dirty="0"/>
          </a:p>
        </p:txBody>
      </p:sp>
      <p:pic>
        <p:nvPicPr>
          <p:cNvPr id="5122" name="Picture 2" descr="http://www.np-gesaeuse.at/download/pressebilder/Kersch_T_00_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456" y="2823547"/>
            <a:ext cx="3024336" cy="197796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084168" y="2068811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tetřívek obecný</a:t>
            </a:r>
            <a:endParaRPr lang="cs-CZ" sz="1600" b="1" dirty="0"/>
          </a:p>
        </p:txBody>
      </p:sp>
      <p:pic>
        <p:nvPicPr>
          <p:cNvPr id="5124" name="Picture 4" descr="http://www.biolib.cz/IMG/GAL/68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9321" y="2443430"/>
            <a:ext cx="2693910" cy="201622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971600" y="244343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tetřev hlušec</a:t>
            </a:r>
            <a:endParaRPr lang="cs-CZ" sz="1600" b="1" dirty="0"/>
          </a:p>
        </p:txBody>
      </p:sp>
      <p:pic>
        <p:nvPicPr>
          <p:cNvPr id="5126" name="Picture 6" descr="http://www.birdsandbirds.com/gallery_pappagalli/arc_foto/fr12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0702" y="4707474"/>
            <a:ext cx="2624882" cy="174992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563888" y="432037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jeřábek lesní</a:t>
            </a:r>
            <a:endParaRPr lang="cs-CZ" sz="1600" b="1" dirty="0"/>
          </a:p>
        </p:txBody>
      </p:sp>
      <p:sp>
        <p:nvSpPr>
          <p:cNvPr id="10" name="Obdélník 9"/>
          <p:cNvSpPr/>
          <p:nvPr/>
        </p:nvSpPr>
        <p:spPr>
          <a:xfrm>
            <a:off x="370456" y="494116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 smtClean="0"/>
              <a:t>http://www.</a:t>
            </a:r>
            <a:r>
              <a:rPr lang="cs-CZ" sz="900" dirty="0" err="1" smtClean="0"/>
              <a:t>np</a:t>
            </a:r>
            <a:r>
              <a:rPr lang="cs-CZ" sz="900" dirty="0" smtClean="0"/>
              <a:t>-</a:t>
            </a:r>
            <a:r>
              <a:rPr lang="cs-CZ" sz="900" dirty="0" err="1" smtClean="0"/>
              <a:t>gesaeuse.at</a:t>
            </a:r>
            <a:r>
              <a:rPr lang="cs-CZ" sz="900" dirty="0" smtClean="0"/>
              <a:t>/</a:t>
            </a:r>
            <a:r>
              <a:rPr lang="cs-CZ" sz="900" dirty="0" err="1" smtClean="0"/>
              <a:t>download</a:t>
            </a:r>
            <a:r>
              <a:rPr lang="cs-CZ" sz="900" dirty="0" smtClean="0"/>
              <a:t>/</a:t>
            </a:r>
            <a:r>
              <a:rPr lang="cs-CZ" sz="900" dirty="0" err="1" smtClean="0"/>
              <a:t>pressebilder</a:t>
            </a:r>
            <a:r>
              <a:rPr lang="cs-CZ" sz="900" dirty="0" smtClean="0"/>
              <a:t>/</a:t>
            </a:r>
            <a:r>
              <a:rPr lang="cs-CZ" sz="900" dirty="0" err="1" smtClean="0"/>
              <a:t>Kersch</a:t>
            </a:r>
            <a:r>
              <a:rPr lang="cs-CZ" sz="900" dirty="0" smtClean="0"/>
              <a:t>_T_00_229.jpg</a:t>
            </a:r>
            <a:endParaRPr lang="cs-CZ" sz="900" dirty="0"/>
          </a:p>
        </p:txBody>
      </p:sp>
      <p:sp>
        <p:nvSpPr>
          <p:cNvPr id="11" name="Obdélník 10"/>
          <p:cNvSpPr/>
          <p:nvPr/>
        </p:nvSpPr>
        <p:spPr>
          <a:xfrm>
            <a:off x="3131840" y="6457396"/>
            <a:ext cx="4752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birdsandbirds.com</a:t>
            </a:r>
            <a:r>
              <a:rPr lang="cs-CZ" sz="1000" dirty="0" smtClean="0"/>
              <a:t>/</a:t>
            </a:r>
            <a:r>
              <a:rPr lang="cs-CZ" sz="1000" dirty="0" err="1" smtClean="0"/>
              <a:t>gallery</a:t>
            </a:r>
            <a:r>
              <a:rPr lang="cs-CZ" sz="1000" dirty="0" smtClean="0"/>
              <a:t>_</a:t>
            </a:r>
            <a:r>
              <a:rPr lang="cs-CZ" sz="1000" dirty="0" err="1" smtClean="0"/>
              <a:t>pappagalli</a:t>
            </a:r>
            <a:r>
              <a:rPr lang="cs-CZ" sz="1000" dirty="0" smtClean="0"/>
              <a:t>/</a:t>
            </a:r>
            <a:r>
              <a:rPr lang="cs-CZ" sz="1000" dirty="0" err="1" smtClean="0"/>
              <a:t>arc</a:t>
            </a:r>
            <a:r>
              <a:rPr lang="cs-CZ" sz="1000" dirty="0" smtClean="0"/>
              <a:t>_foto/fr1238.jpg</a:t>
            </a:r>
            <a:endParaRPr lang="cs-CZ" sz="1000" dirty="0"/>
          </a:p>
        </p:txBody>
      </p:sp>
      <p:sp>
        <p:nvSpPr>
          <p:cNvPr id="12" name="Obdélník 11"/>
          <p:cNvSpPr/>
          <p:nvPr/>
        </p:nvSpPr>
        <p:spPr>
          <a:xfrm>
            <a:off x="6082470" y="4489647"/>
            <a:ext cx="2570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/IMG/GAL/6868.jpg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747704" cy="5834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kur bankivský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4928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žije v indomalajské oblasti, patrně jediný předchůdce kura domácího</a:t>
            </a:r>
          </a:p>
        </p:txBody>
      </p:sp>
      <p:pic>
        <p:nvPicPr>
          <p:cNvPr id="4098" name="Picture 2" descr="http://www.biolib.cz/IMG/GAL/28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2422672" cy="1768401"/>
          </a:xfrm>
          <a:prstGeom prst="rect">
            <a:avLst/>
          </a:prstGeom>
          <a:noFill/>
        </p:spPr>
      </p:pic>
      <p:pic>
        <p:nvPicPr>
          <p:cNvPr id="4100" name="Picture 4" descr="Gallus gallus - kur bankivsk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996952"/>
            <a:ext cx="2592288" cy="1810282"/>
          </a:xfrm>
          <a:prstGeom prst="rect">
            <a:avLst/>
          </a:prstGeom>
          <a:noFill/>
        </p:spPr>
      </p:pic>
      <p:pic>
        <p:nvPicPr>
          <p:cNvPr id="4102" name="Picture 6" descr="http://ptacci.net/obr/atlas/max/2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013176"/>
            <a:ext cx="2592288" cy="169161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92411" y="4988541"/>
            <a:ext cx="2520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/IMG/GAL/28104.jpg</a:t>
            </a:r>
            <a:endParaRPr lang="cs-CZ" sz="1000" dirty="0"/>
          </a:p>
        </p:txBody>
      </p:sp>
      <p:sp>
        <p:nvSpPr>
          <p:cNvPr id="9" name="Obdélník 8"/>
          <p:cNvSpPr/>
          <p:nvPr/>
        </p:nvSpPr>
        <p:spPr>
          <a:xfrm>
            <a:off x="5796136" y="4925000"/>
            <a:ext cx="2714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/IMG/GAL/1898.jpg</a:t>
            </a:r>
            <a:endParaRPr lang="cs-CZ" sz="1000" dirty="0"/>
          </a:p>
        </p:txBody>
      </p:sp>
      <p:sp>
        <p:nvSpPr>
          <p:cNvPr id="10" name="Obdélník 9"/>
          <p:cNvSpPr/>
          <p:nvPr/>
        </p:nvSpPr>
        <p:spPr>
          <a:xfrm>
            <a:off x="5821609" y="6443637"/>
            <a:ext cx="27637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http://ptacci.net/obr/atlas/max/267.jpg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7056784" cy="5834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kur domácí – ukázka plemen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b="1" dirty="0"/>
          </a:p>
        </p:txBody>
      </p:sp>
      <p:pic>
        <p:nvPicPr>
          <p:cNvPr id="3080" name="Picture 8" descr="http://www.holubnik.com/images/galerie/velke/prispevky_301_20090312210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16" y="3155225"/>
            <a:ext cx="3860475" cy="2700000"/>
          </a:xfrm>
          <a:prstGeom prst="rect">
            <a:avLst/>
          </a:prstGeom>
          <a:noFill/>
        </p:spPr>
      </p:pic>
      <p:pic>
        <p:nvPicPr>
          <p:cNvPr id="3082" name="Picture 10" descr="http://www.feathersite.com/Poultry/CGP/Sri/seramasilkie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4208" y="2854591"/>
            <a:ext cx="3810730" cy="30240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227484" y="6093296"/>
            <a:ext cx="4896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holubnik.com</a:t>
            </a:r>
            <a:r>
              <a:rPr lang="cs-CZ" sz="1000" dirty="0" smtClean="0"/>
              <a:t>/</a:t>
            </a:r>
            <a:r>
              <a:rPr lang="cs-CZ" sz="1000" dirty="0" err="1" smtClean="0"/>
              <a:t>images</a:t>
            </a:r>
            <a:r>
              <a:rPr lang="cs-CZ" sz="1000" dirty="0" smtClean="0"/>
              <a:t>/galerie/</a:t>
            </a:r>
            <a:r>
              <a:rPr lang="cs-CZ" sz="1000" dirty="0" err="1" smtClean="0"/>
              <a:t>velke</a:t>
            </a:r>
            <a:r>
              <a:rPr lang="cs-CZ" sz="1000" dirty="0" smtClean="0"/>
              <a:t>/</a:t>
            </a:r>
            <a:r>
              <a:rPr lang="cs-CZ" sz="1000" dirty="0" err="1" smtClean="0"/>
              <a:t>prispevky</a:t>
            </a:r>
            <a:r>
              <a:rPr lang="cs-CZ" sz="1000" dirty="0" smtClean="0"/>
              <a:t>_301_20090312210258.jpg</a:t>
            </a:r>
            <a:endParaRPr lang="cs-CZ" sz="1000" dirty="0"/>
          </a:p>
        </p:txBody>
      </p:sp>
      <p:sp>
        <p:nvSpPr>
          <p:cNvPr id="10" name="Obdélník 9"/>
          <p:cNvSpPr/>
          <p:nvPr/>
        </p:nvSpPr>
        <p:spPr>
          <a:xfrm>
            <a:off x="5090863" y="6093974"/>
            <a:ext cx="36399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feathersite.com</a:t>
            </a:r>
            <a:r>
              <a:rPr lang="cs-CZ" sz="1000" dirty="0" smtClean="0"/>
              <a:t>/</a:t>
            </a:r>
            <a:r>
              <a:rPr lang="cs-CZ" sz="1000" dirty="0" err="1" smtClean="0"/>
              <a:t>Poultry</a:t>
            </a:r>
            <a:r>
              <a:rPr lang="cs-CZ" sz="1000" dirty="0" smtClean="0"/>
              <a:t>/CGP/</a:t>
            </a:r>
            <a:r>
              <a:rPr lang="cs-CZ" sz="1000" dirty="0" err="1" smtClean="0"/>
              <a:t>Sri</a:t>
            </a:r>
            <a:r>
              <a:rPr lang="cs-CZ" sz="1000" dirty="0" smtClean="0"/>
              <a:t>/seramasilkie3.JPEG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324</Words>
  <Application>Microsoft Office PowerPoint</Application>
  <PresentationFormat>Předvádění na obrazovce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Prezentace aplikace PowerPoint</vt:lpstr>
      <vt:lpstr>  Hrabaví </vt:lpstr>
      <vt:lpstr>Charakteristika řádu:</vt:lpstr>
      <vt:lpstr>Charakteristika řádu: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ZŠ Dr. Peška, Chrudim</dc:creator>
  <cp:lastModifiedBy>Owner</cp:lastModifiedBy>
  <cp:revision>83</cp:revision>
  <dcterms:created xsi:type="dcterms:W3CDTF">2011-11-15T11:05:27Z</dcterms:created>
  <dcterms:modified xsi:type="dcterms:W3CDTF">2013-01-09T13:06:04Z</dcterms:modified>
</cp:coreProperties>
</file>