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91" r:id="rId5"/>
    <p:sldId id="287" r:id="rId6"/>
    <p:sldId id="265" r:id="rId7"/>
    <p:sldId id="289" r:id="rId8"/>
    <p:sldId id="29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VAČNATÍ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Charakteristika nadřádu vačnatí: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136904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velká a jednotná skupina savců, která vznikla ve spodní křídě společně s placentálními savci</a:t>
            </a:r>
          </a:p>
          <a:p>
            <a:pPr algn="l">
              <a:buFontTx/>
              <a:buChar char="-"/>
            </a:pPr>
            <a:r>
              <a:rPr lang="cs-CZ" sz="2800" dirty="0" smtClean="0"/>
              <a:t> původně žili ve všech světadílech kromě Afriky, později vývoj proběhl v Jižní Americe a Austrálii</a:t>
            </a:r>
          </a:p>
          <a:p>
            <a:pPr algn="l">
              <a:buFontTx/>
              <a:buChar char="-"/>
            </a:pPr>
            <a:r>
              <a:rPr lang="cs-CZ" sz="2800" dirty="0" smtClean="0"/>
              <a:t> hlavním znakem je rození velmi nedokonalých mláďat</a:t>
            </a:r>
          </a:p>
          <a:p>
            <a:pPr algn="l">
              <a:buFontTx/>
              <a:buChar char="-"/>
            </a:pPr>
            <a:r>
              <a:rPr lang="cs-CZ" sz="2800" dirty="0" smtClean="0"/>
              <a:t> mláďata se zprvu vyvíjejí ve stálém kontaktu s mléčnou bradavkou matky</a:t>
            </a:r>
          </a:p>
          <a:p>
            <a:pPr algn="l">
              <a:buFontTx/>
              <a:buChar char="-"/>
            </a:pPr>
            <a:endParaRPr lang="cs-CZ" sz="2800" dirty="0" smtClean="0"/>
          </a:p>
          <a:p>
            <a:pPr algn="l">
              <a:buFontTx/>
              <a:buChar char="-"/>
            </a:pPr>
            <a:endParaRPr lang="cs-CZ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Vačice (</a:t>
            </a:r>
            <a:r>
              <a:rPr lang="cs-CZ" sz="3600" dirty="0" err="1" smtClean="0"/>
              <a:t>vačicovití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136904" cy="3816424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400" dirty="0" smtClean="0"/>
              <a:t> americká skupina pozemních nebo stromových vačnatců s částečně ovíjivým ocasem</a:t>
            </a:r>
          </a:p>
          <a:p>
            <a:pPr algn="l">
              <a:buFontTx/>
              <a:buChar char="-"/>
            </a:pPr>
            <a:r>
              <a:rPr lang="cs-CZ" sz="2400" dirty="0" smtClean="0"/>
              <a:t> jsou všežraví, hmyzožraví nebo masožraví</a:t>
            </a:r>
          </a:p>
          <a:p>
            <a:pPr algn="l">
              <a:buFontTx/>
              <a:buChar char="-"/>
            </a:pPr>
            <a:r>
              <a:rPr lang="cs-CZ" sz="2400" dirty="0" smtClean="0"/>
              <a:t> podobají se myším a krysám, mají větší počet ostrých zubů</a:t>
            </a:r>
          </a:p>
          <a:p>
            <a:pPr algn="l">
              <a:buFontTx/>
              <a:buChar char="-"/>
            </a:pPr>
            <a:r>
              <a:rPr lang="cs-CZ" sz="2400" dirty="0" smtClean="0"/>
              <a:t> lze u nich nalézt všechny typy vaků od nejjednodušších po nejdokonalejší; některé druhy vak nemají a nosí pevně přisátá mláďata volně na břiše</a:t>
            </a:r>
          </a:p>
          <a:p>
            <a:pPr algn="l">
              <a:buFontTx/>
              <a:buChar char="-"/>
            </a:pPr>
            <a:r>
              <a:rPr lang="cs-CZ" sz="2400" dirty="0" smtClean="0"/>
              <a:t> žijí nočním životem, často i v blízkosti lidských obydlí</a:t>
            </a:r>
          </a:p>
          <a:p>
            <a:pPr algn="l">
              <a:buFontTx/>
              <a:buChar char="-"/>
            </a:pPr>
            <a:r>
              <a:rPr lang="cs-CZ" sz="2400" dirty="0" smtClean="0"/>
              <a:t> mají neobyčejně bystrý sluch</a:t>
            </a:r>
          </a:p>
          <a:p>
            <a:pPr algn="l"/>
            <a:endParaRPr lang="cs-CZ" sz="2400" dirty="0" smtClean="0"/>
          </a:p>
          <a:p>
            <a:pPr algn="l">
              <a:buFontTx/>
              <a:buChar char="-"/>
            </a:pPr>
            <a:endParaRPr lang="cs-CZ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iles.systematickezarazeni.webnode.cz/200000013-42c744343c/va%C4%8Dice%20virginsk%C3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22" y="1977103"/>
            <a:ext cx="2195122" cy="1800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29523" y="374427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vačice virginská</a:t>
            </a:r>
            <a:endParaRPr lang="cs-CZ" sz="1200" b="1" dirty="0"/>
          </a:p>
        </p:txBody>
      </p:sp>
      <p:pic>
        <p:nvPicPr>
          <p:cNvPr id="5124" name="Picture 4" descr="http://www.biolib.cz/IMG/GAL/98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2432403"/>
            <a:ext cx="2304256" cy="1462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63887" y="38945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vačice krysí</a:t>
            </a:r>
            <a:endParaRPr lang="cs-CZ" sz="1200" b="1" dirty="0"/>
          </a:p>
        </p:txBody>
      </p:sp>
      <p:pic>
        <p:nvPicPr>
          <p:cNvPr id="5126" name="Picture 6" descr="http://www.gamepark.cz/pictures/00/10/60/106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879" y="2200449"/>
            <a:ext cx="1736581" cy="172819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350227" y="390313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vačice černoramenná</a:t>
            </a:r>
            <a:endParaRPr lang="cs-CZ" sz="1200" b="1" dirty="0"/>
          </a:p>
        </p:txBody>
      </p:sp>
      <p:pic>
        <p:nvPicPr>
          <p:cNvPr id="5128" name="Picture 8" descr="http://de.static.mondozoo.com/img/animals/premium_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421" y="4341760"/>
            <a:ext cx="1476375" cy="180975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216939" y="601301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vačice </a:t>
            </a:r>
            <a:r>
              <a:rPr lang="cs-CZ" sz="1200" b="1" dirty="0" err="1" smtClean="0"/>
              <a:t>opossum</a:t>
            </a:r>
            <a:endParaRPr lang="cs-CZ" sz="1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86708" y="609765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vačice trpasličí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35489" y="609765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vačice vydří</a:t>
            </a:r>
            <a:endParaRPr lang="cs-CZ" sz="1200" b="1" dirty="0"/>
          </a:p>
        </p:txBody>
      </p:sp>
      <p:pic>
        <p:nvPicPr>
          <p:cNvPr id="5132" name="Picture 12" descr="http://www.gamepark.cz/pictures/00/10/59/1059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0724" y="4587722"/>
            <a:ext cx="2016224" cy="1509928"/>
          </a:xfrm>
          <a:prstGeom prst="rect">
            <a:avLst/>
          </a:prstGeom>
          <a:noFill/>
        </p:spPr>
      </p:pic>
      <p:pic>
        <p:nvPicPr>
          <p:cNvPr id="5136" name="Picture 16" descr="http://img.blesk.cz/img/1/normal480/448785_vacice-opossum-opossum-vacice-fia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6634" y="4544048"/>
            <a:ext cx="2304256" cy="1468963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179631" y="3894528"/>
            <a:ext cx="4077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http://files.systematickezarazeni.webnode.cz/200000013-42c744343c/va%C4%8Dice%20virginsk%C3%A1.jpg</a:t>
            </a:r>
            <a:endParaRPr lang="cs-CZ" sz="1100" dirty="0"/>
          </a:p>
        </p:txBody>
      </p:sp>
      <p:sp>
        <p:nvSpPr>
          <p:cNvPr id="18" name="Obdélník 17"/>
          <p:cNvSpPr/>
          <p:nvPr/>
        </p:nvSpPr>
        <p:spPr>
          <a:xfrm>
            <a:off x="3905813" y="4028012"/>
            <a:ext cx="14763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/IMG/GAL/98105.jpg</a:t>
            </a:r>
            <a:endParaRPr lang="cs-CZ" sz="1100" dirty="0"/>
          </a:p>
        </p:txBody>
      </p:sp>
      <p:sp>
        <p:nvSpPr>
          <p:cNvPr id="19" name="Obdélník 18"/>
          <p:cNvSpPr/>
          <p:nvPr/>
        </p:nvSpPr>
        <p:spPr>
          <a:xfrm>
            <a:off x="6372200" y="4028011"/>
            <a:ext cx="22399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gamepark.cz</a:t>
            </a:r>
            <a:r>
              <a:rPr lang="cs-CZ" sz="1100" dirty="0" smtClean="0"/>
              <a:t>/</a:t>
            </a:r>
            <a:r>
              <a:rPr lang="cs-CZ" sz="1100" dirty="0" err="1" smtClean="0"/>
              <a:t>pictures</a:t>
            </a:r>
            <a:r>
              <a:rPr lang="cs-CZ" sz="1100" dirty="0" smtClean="0"/>
              <a:t>/00/10/60/106078.jpg</a:t>
            </a:r>
            <a:endParaRPr lang="cs-CZ" sz="1100" dirty="0"/>
          </a:p>
        </p:txBody>
      </p:sp>
      <p:sp>
        <p:nvSpPr>
          <p:cNvPr id="20" name="Obdélník 19"/>
          <p:cNvSpPr/>
          <p:nvPr/>
        </p:nvSpPr>
        <p:spPr>
          <a:xfrm>
            <a:off x="440668" y="6236151"/>
            <a:ext cx="2213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http://de.static.</a:t>
            </a:r>
            <a:r>
              <a:rPr lang="cs-CZ" sz="1100" dirty="0" err="1" smtClean="0"/>
              <a:t>mondozoo.com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</a:t>
            </a:r>
            <a:r>
              <a:rPr lang="cs-CZ" sz="1100" dirty="0" err="1" smtClean="0"/>
              <a:t>animals</a:t>
            </a:r>
            <a:r>
              <a:rPr lang="cs-CZ" sz="1100" dirty="0" smtClean="0"/>
              <a:t>/</a:t>
            </a:r>
            <a:r>
              <a:rPr lang="cs-CZ" sz="1100" dirty="0" err="1" smtClean="0"/>
              <a:t>premium</a:t>
            </a:r>
            <a:r>
              <a:rPr lang="cs-CZ" sz="1100" dirty="0" smtClean="0"/>
              <a:t>_88.jpg</a:t>
            </a:r>
            <a:endParaRPr lang="cs-CZ" sz="1100" dirty="0"/>
          </a:p>
        </p:txBody>
      </p:sp>
      <p:sp>
        <p:nvSpPr>
          <p:cNvPr id="21" name="Obdélník 20"/>
          <p:cNvSpPr/>
          <p:nvPr/>
        </p:nvSpPr>
        <p:spPr>
          <a:xfrm>
            <a:off x="3203848" y="6236150"/>
            <a:ext cx="1925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gamepark.cz</a:t>
            </a:r>
            <a:r>
              <a:rPr lang="cs-CZ" sz="1100" dirty="0" smtClean="0"/>
              <a:t>/</a:t>
            </a:r>
            <a:r>
              <a:rPr lang="cs-CZ" sz="1100" dirty="0" err="1" smtClean="0"/>
              <a:t>pictures</a:t>
            </a:r>
            <a:r>
              <a:rPr lang="cs-CZ" sz="1100" dirty="0" smtClean="0"/>
              <a:t>/00/10/59/105999.jpg</a:t>
            </a:r>
            <a:endParaRPr lang="cs-CZ" sz="1100" dirty="0"/>
          </a:p>
        </p:txBody>
      </p:sp>
      <p:sp>
        <p:nvSpPr>
          <p:cNvPr id="22" name="Obdélník 21"/>
          <p:cNvSpPr/>
          <p:nvPr/>
        </p:nvSpPr>
        <p:spPr>
          <a:xfrm>
            <a:off x="6012160" y="6151511"/>
            <a:ext cx="2520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http://img.blesk.cz/img/1/normal480/448785_vacice-opossum-opossum-vacice-fiala.jpg</a:t>
            </a:r>
            <a:endParaRPr lang="cs-CZ" sz="11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631" y="60502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1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/>
              <a:t>Kunovcovití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136904" cy="17281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400" dirty="0" smtClean="0"/>
              <a:t> australská skupina vačnatců velikosti myši až psa, hmyzožravci nebo masožravci</a:t>
            </a:r>
          </a:p>
          <a:p>
            <a:pPr algn="l">
              <a:buFontTx/>
              <a:buChar char="-"/>
            </a:pPr>
            <a:r>
              <a:rPr lang="cs-CZ" sz="2400" dirty="0" smtClean="0"/>
              <a:t> většinou pozemní, méně stromové druhy, jeden druh je vyloženě podzemní</a:t>
            </a:r>
          </a:p>
          <a:p>
            <a:pPr algn="l"/>
            <a:endParaRPr lang="cs-CZ" sz="2400" dirty="0" smtClean="0"/>
          </a:p>
          <a:p>
            <a:pPr algn="l">
              <a:buFontTx/>
              <a:buChar char="-"/>
            </a:pPr>
            <a:endParaRPr lang="cs-CZ" sz="2400" dirty="0" smtClean="0"/>
          </a:p>
          <a:p>
            <a:pPr lvl="1" algn="l">
              <a:buFontTx/>
              <a:buChar char="-"/>
            </a:pPr>
            <a:endParaRPr lang="cs-CZ" sz="2400" dirty="0" smtClean="0"/>
          </a:p>
          <a:p>
            <a:pPr algn="l"/>
            <a:endParaRPr lang="cs-CZ" sz="2400" dirty="0" smtClean="0"/>
          </a:p>
          <a:p>
            <a:pPr algn="l">
              <a:buFontTx/>
              <a:buChar char="-"/>
            </a:pPr>
            <a:endParaRPr lang="cs-CZ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4437112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/>
              <a:t>vakovlk</a:t>
            </a:r>
            <a:r>
              <a:rPr lang="cs-CZ" sz="1600" dirty="0" smtClean="0"/>
              <a:t> – vymřelý druh dravého vačnatce, zvaný také tasmánský tygr. Podobal se velkému psu, měl však silný „klokaní“ ocas, kterým nedovedl vrtět. Tlamu dovedl otevřít skoro na 180°.</a:t>
            </a:r>
          </a:p>
          <a:p>
            <a:r>
              <a:rPr lang="cs-CZ" sz="1600" dirty="0" smtClean="0"/>
              <a:t>Člověk ho usilovně pronásledoval a do roku 1933 se mu podařilo </a:t>
            </a:r>
            <a:r>
              <a:rPr lang="cs-CZ" sz="1600" dirty="0" err="1" smtClean="0"/>
              <a:t>vakovlka</a:t>
            </a:r>
            <a:r>
              <a:rPr lang="cs-CZ" sz="1600" dirty="0" smtClean="0"/>
              <a:t> vyhubit ve volné přírodě. V zajetí zašel poslední kus roku 1936</a:t>
            </a:r>
            <a:endParaRPr lang="cs-CZ" sz="1600" dirty="0"/>
          </a:p>
        </p:txBody>
      </p:sp>
      <p:pic>
        <p:nvPicPr>
          <p:cNvPr id="4098" name="Picture 2" descr="http://www.biolib.cz/IMG/GAL/42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2940810" cy="25270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324685" y="6342490"/>
            <a:ext cx="25875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/IMG/GAL/42101.jpg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309634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další </a:t>
            </a:r>
            <a:r>
              <a:rPr lang="cs-CZ" b="1" dirty="0" err="1" smtClean="0"/>
              <a:t>kunovcovití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3074" name="Picture 2" descr="http://t0.gstatic.com/images?q=tbn:ANd9GcS731mW2Z6vwEbxUyCS5gEnALLngHzx4MTZk1ZJEsiY2hn7bI3M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2340260" cy="144016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83568" y="40050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/>
              <a:t>mravencojed</a:t>
            </a:r>
            <a:endParaRPr lang="cs-CZ" sz="1200" b="1" dirty="0"/>
          </a:p>
        </p:txBody>
      </p:sp>
      <p:pic>
        <p:nvPicPr>
          <p:cNvPr id="3076" name="Picture 4" descr="http://www.biolib.cz/IMG/GAL/BIG/187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562" y="4701140"/>
            <a:ext cx="2304256" cy="153617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433700" y="637581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ďábel medvědovitý</a:t>
            </a:r>
            <a:endParaRPr lang="cs-CZ" sz="1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07904" y="335699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/>
              <a:t>vakorejsek</a:t>
            </a:r>
            <a:r>
              <a:rPr lang="cs-CZ" sz="1200" b="1" dirty="0" smtClean="0"/>
              <a:t> čtyřprstý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1570" y="623731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kunovec tečkovaný</a:t>
            </a:r>
            <a:endParaRPr lang="cs-CZ" sz="1200" b="1" dirty="0"/>
          </a:p>
        </p:txBody>
      </p:sp>
      <p:pic>
        <p:nvPicPr>
          <p:cNvPr id="3080" name="Picture 8" descr="Dasycercus byrnei - vakorejsek &amp;ccaron;ty&amp;rcaron;prst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132856"/>
            <a:ext cx="1800200" cy="1226537"/>
          </a:xfrm>
          <a:prstGeom prst="rect">
            <a:avLst/>
          </a:prstGeom>
          <a:noFill/>
        </p:spPr>
      </p:pic>
      <p:pic>
        <p:nvPicPr>
          <p:cNvPr id="3082" name="Picture 10" descr="http://files.systematickezarazeni.webnode.cz/200000020-09d2c0a514/%C4%8E%C3%A1bel%20medv%C4%9Bdovit%C3%B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0774" y="4042184"/>
            <a:ext cx="2457450" cy="2333626"/>
          </a:xfrm>
          <a:prstGeom prst="rect">
            <a:avLst/>
          </a:prstGeom>
          <a:noFill/>
        </p:spPr>
      </p:pic>
      <p:pic>
        <p:nvPicPr>
          <p:cNvPr id="3086" name="Picture 14" descr="http://files.systematickezarazeni.webnode.cz/200000029-7e9447f0e7/vakokrt%2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060848"/>
            <a:ext cx="2256185" cy="1336999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6588224" y="335699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/>
              <a:t>vakokrt</a:t>
            </a:r>
            <a:endParaRPr lang="cs-CZ" sz="1200" b="1" dirty="0"/>
          </a:p>
        </p:txBody>
      </p:sp>
      <p:sp>
        <p:nvSpPr>
          <p:cNvPr id="17" name="Obdélník 16"/>
          <p:cNvSpPr/>
          <p:nvPr/>
        </p:nvSpPr>
        <p:spPr>
          <a:xfrm>
            <a:off x="450494" y="4270253"/>
            <a:ext cx="3545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http://t0.gstatic.com/</a:t>
            </a:r>
            <a:r>
              <a:rPr lang="cs-CZ" sz="1100" dirty="0" err="1" smtClean="0"/>
              <a:t>images</a:t>
            </a:r>
            <a:r>
              <a:rPr lang="cs-CZ" sz="1100" dirty="0" smtClean="0"/>
              <a:t>?q=</a:t>
            </a:r>
            <a:r>
              <a:rPr lang="cs-CZ" sz="1100" dirty="0" err="1" smtClean="0"/>
              <a:t>tbn</a:t>
            </a:r>
            <a:r>
              <a:rPr lang="cs-CZ" sz="1100" dirty="0" smtClean="0"/>
              <a:t>:ANd9GcS731mW2Z6vwEbxUyCS5gEnALLngHzx4MTZk1ZJEsiY2hn7bI3M&amp;t=1</a:t>
            </a:r>
            <a:endParaRPr lang="cs-CZ" sz="1100" dirty="0"/>
          </a:p>
        </p:txBody>
      </p:sp>
      <p:sp>
        <p:nvSpPr>
          <p:cNvPr id="18" name="Obdélník 17"/>
          <p:cNvSpPr/>
          <p:nvPr/>
        </p:nvSpPr>
        <p:spPr>
          <a:xfrm>
            <a:off x="346832" y="6471137"/>
            <a:ext cx="3031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/IMG/GAL/BIG/187648.jpg</a:t>
            </a:r>
            <a:endParaRPr lang="cs-CZ" sz="1100" dirty="0"/>
          </a:p>
        </p:txBody>
      </p:sp>
      <p:sp>
        <p:nvSpPr>
          <p:cNvPr id="19" name="Obdélník 18"/>
          <p:cNvSpPr/>
          <p:nvPr/>
        </p:nvSpPr>
        <p:spPr>
          <a:xfrm>
            <a:off x="3707904" y="3586288"/>
            <a:ext cx="30247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/IMG/GAL/98103.jpg</a:t>
            </a:r>
            <a:endParaRPr lang="cs-CZ" sz="1100" dirty="0"/>
          </a:p>
        </p:txBody>
      </p:sp>
      <p:sp>
        <p:nvSpPr>
          <p:cNvPr id="20" name="Obdélník 19"/>
          <p:cNvSpPr/>
          <p:nvPr/>
        </p:nvSpPr>
        <p:spPr>
          <a:xfrm>
            <a:off x="6792627" y="5663223"/>
            <a:ext cx="19558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http://files.systematickezarazeni.webnode.cz/200000020-09d2c0a514/%C4%8E%C3%A1bel%20medv%C4%9Bdovit%C3%BD.jpg</a:t>
            </a:r>
            <a:endParaRPr lang="cs-CZ" sz="1100" dirty="0"/>
          </a:p>
        </p:txBody>
      </p:sp>
      <p:sp>
        <p:nvSpPr>
          <p:cNvPr id="21" name="Obdélník 20"/>
          <p:cNvSpPr/>
          <p:nvPr/>
        </p:nvSpPr>
        <p:spPr>
          <a:xfrm>
            <a:off x="6937784" y="3670089"/>
            <a:ext cx="2069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http://files.systematickezarazeni.webnode.cz/200000029-7e9447f0e7/vakokrt%202.jpg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/>
              <a:t>Klokanovití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136904" cy="3816424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400" dirty="0" smtClean="0"/>
              <a:t> býložraví vačnatci od velikosti myši po velikost člověka</a:t>
            </a:r>
          </a:p>
          <a:p>
            <a:pPr algn="l">
              <a:buFontTx/>
              <a:buChar char="-"/>
            </a:pPr>
            <a:r>
              <a:rPr lang="cs-CZ" sz="2400" dirty="0" smtClean="0"/>
              <a:t> chrup </a:t>
            </a:r>
            <a:r>
              <a:rPr lang="cs-CZ" sz="2400" dirty="0" err="1" smtClean="0"/>
              <a:t>klokanovitých</a:t>
            </a:r>
            <a:r>
              <a:rPr lang="cs-CZ" sz="2400" dirty="0" smtClean="0"/>
              <a:t> připomíná chrup hlodavců</a:t>
            </a:r>
          </a:p>
          <a:p>
            <a:pPr algn="l">
              <a:buFontTx/>
              <a:buChar char="-"/>
            </a:pPr>
            <a:r>
              <a:rPr lang="cs-CZ" sz="2400" dirty="0" smtClean="0"/>
              <a:t> mezi přední a zadní částí těla je značná disproporce – hrudník je úzký a slabé přední nohy krátké, mohutný zadek nese podstatně delší a silnější zadní nohy</a:t>
            </a:r>
          </a:p>
          <a:p>
            <a:pPr algn="l">
              <a:buFontTx/>
              <a:buChar char="-"/>
            </a:pPr>
            <a:r>
              <a:rPr lang="cs-CZ" sz="2400" dirty="0" smtClean="0"/>
              <a:t> velmi rychle se množí</a:t>
            </a:r>
          </a:p>
          <a:p>
            <a:pPr algn="l">
              <a:buFontTx/>
              <a:buChar char="-"/>
            </a:pPr>
            <a:r>
              <a:rPr lang="cs-CZ" sz="2400" dirty="0" smtClean="0"/>
              <a:t> větší druhy žijí ve stádech na otevřeném travnatém terénu, u mnohých bylo zjištěno přežvykování trávy</a:t>
            </a:r>
          </a:p>
          <a:p>
            <a:pPr algn="l">
              <a:buFontTx/>
              <a:buChar char="-"/>
            </a:pPr>
            <a:r>
              <a:rPr lang="cs-CZ" sz="2400" dirty="0" smtClean="0"/>
              <a:t> menší druhy žijí ve skalách a na stromech</a:t>
            </a:r>
          </a:p>
          <a:p>
            <a:pPr lvl="1" algn="l">
              <a:buFontTx/>
              <a:buChar char="-"/>
            </a:pPr>
            <a:endParaRPr lang="cs-CZ" sz="2400" dirty="0" smtClean="0"/>
          </a:p>
          <a:p>
            <a:pPr algn="l"/>
            <a:endParaRPr lang="cs-CZ" sz="2400" dirty="0" smtClean="0"/>
          </a:p>
          <a:p>
            <a:pPr algn="l">
              <a:buFontTx/>
              <a:buChar char="-"/>
            </a:pPr>
            <a:endParaRPr lang="cs-CZ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oogalerie.prf.jcu.cz/photogallery/Veselovsky/Macropus_ruf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81" y="2146321"/>
            <a:ext cx="1903083" cy="1440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004048" y="585486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KLOKANI SKALNÍ</a:t>
            </a:r>
            <a:endParaRPr lang="cs-CZ" sz="1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419110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KLOKANI STROMOVÍ</a:t>
            </a:r>
            <a:endParaRPr lang="cs-CZ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35873" y="273418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klokan rudý</a:t>
            </a:r>
            <a:endParaRPr lang="cs-CZ" sz="1200" b="1" dirty="0"/>
          </a:p>
        </p:txBody>
      </p:sp>
      <p:pic>
        <p:nvPicPr>
          <p:cNvPr id="1028" name="Picture 4" descr="http://casopis.planetazvirat.cz/foto/061226-klokani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256" y="2134380"/>
            <a:ext cx="2163380" cy="1440000"/>
          </a:xfrm>
          <a:prstGeom prst="rect">
            <a:avLst/>
          </a:prstGeom>
          <a:noFill/>
        </p:spPr>
      </p:pic>
      <p:pic>
        <p:nvPicPr>
          <p:cNvPr id="1032" name="Picture 8" descr="http://nd01.jxs.cz/525/883/11a04f1cb8_24658251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81" y="3729500"/>
            <a:ext cx="2188448" cy="1440000"/>
          </a:xfrm>
          <a:prstGeom prst="rect">
            <a:avLst/>
          </a:prstGeom>
          <a:noFill/>
        </p:spPr>
      </p:pic>
      <p:pic>
        <p:nvPicPr>
          <p:cNvPr id="1034" name="Picture 10" descr="http://i.idnes.cz/10/052/gal/BMA332f35_klok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1037" y="3736286"/>
            <a:ext cx="2324210" cy="1440000"/>
          </a:xfrm>
          <a:prstGeom prst="rect">
            <a:avLst/>
          </a:prstGeom>
          <a:noFill/>
        </p:spPr>
      </p:pic>
      <p:pic>
        <p:nvPicPr>
          <p:cNvPr id="1038" name="Picture 14" descr="http://us.123rf.com/400wm/400/400/birillo81/birillo811205/birillo81120500104/13591080-skalna-klokan-ja-st-mrkev-magnetic-island-austra-l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081" y="5331643"/>
            <a:ext cx="1556756" cy="1440000"/>
          </a:xfrm>
          <a:prstGeom prst="rect">
            <a:avLst/>
          </a:prstGeom>
          <a:noFill/>
        </p:spPr>
      </p:pic>
      <p:pic>
        <p:nvPicPr>
          <p:cNvPr id="1040" name="Picture 16" descr="http://www.profimedia.cz/fotografie/lemovany-cerny-nebo-cerny-postolka-skalni-klokan/profimedia-00083412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1037" y="5308791"/>
            <a:ext cx="2163380" cy="144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081" y="53373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6943352" y="2413059"/>
            <a:ext cx="1853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http://zoogalerie.prf.jcu.cz/photogallery/Veselovsky/Macropus_rufus.jpg</a:t>
            </a:r>
            <a:endParaRPr lang="cs-CZ" sz="1100" dirty="0"/>
          </a:p>
        </p:txBody>
      </p:sp>
      <p:sp>
        <p:nvSpPr>
          <p:cNvPr id="16" name="Obdélník 15"/>
          <p:cNvSpPr/>
          <p:nvPr/>
        </p:nvSpPr>
        <p:spPr>
          <a:xfrm>
            <a:off x="6943352" y="2999238"/>
            <a:ext cx="2069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http://casopis.planetazvirat.cz/foto/061226-klokani-01.jpg</a:t>
            </a:r>
            <a:endParaRPr lang="cs-CZ" sz="1100" dirty="0"/>
          </a:p>
        </p:txBody>
      </p:sp>
      <p:sp>
        <p:nvSpPr>
          <p:cNvPr id="17" name="Obdélník 16"/>
          <p:cNvSpPr/>
          <p:nvPr/>
        </p:nvSpPr>
        <p:spPr>
          <a:xfrm>
            <a:off x="7017822" y="4916142"/>
            <a:ext cx="20556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http://us.123rf.com/400wm/400/400/birillo81/birillo811205/birillo81120500104/13591080-</a:t>
            </a:r>
            <a:r>
              <a:rPr lang="cs-CZ" sz="1100" dirty="0" err="1" smtClean="0"/>
              <a:t>skalna</a:t>
            </a:r>
            <a:r>
              <a:rPr lang="cs-CZ" sz="1100" dirty="0" smtClean="0"/>
              <a:t>-klokan-</a:t>
            </a:r>
            <a:r>
              <a:rPr lang="cs-CZ" sz="1100" dirty="0" err="1" smtClean="0"/>
              <a:t>ja</a:t>
            </a:r>
            <a:r>
              <a:rPr lang="cs-CZ" sz="1100" dirty="0" smtClean="0"/>
              <a:t>-</a:t>
            </a:r>
            <a:r>
              <a:rPr lang="cs-CZ" sz="1100" dirty="0" err="1" smtClean="0"/>
              <a:t>st</a:t>
            </a:r>
            <a:r>
              <a:rPr lang="cs-CZ" sz="1100" dirty="0" smtClean="0"/>
              <a:t>-mrkev-</a:t>
            </a:r>
            <a:r>
              <a:rPr lang="cs-CZ" sz="1100" dirty="0" err="1" smtClean="0"/>
              <a:t>magnetic</a:t>
            </a:r>
            <a:r>
              <a:rPr lang="cs-CZ" sz="1100" dirty="0" smtClean="0"/>
              <a:t>-island-</a:t>
            </a:r>
            <a:r>
              <a:rPr lang="cs-CZ" sz="1100" dirty="0" err="1" smtClean="0"/>
              <a:t>austra</a:t>
            </a:r>
            <a:r>
              <a:rPr lang="cs-CZ" sz="1100" dirty="0" smtClean="0"/>
              <a:t>-</a:t>
            </a:r>
            <a:r>
              <a:rPr lang="cs-CZ" sz="1100" dirty="0" err="1" smtClean="0"/>
              <a:t>lie.jpg</a:t>
            </a:r>
            <a:endParaRPr lang="cs-CZ" sz="1100" dirty="0"/>
          </a:p>
        </p:txBody>
      </p:sp>
      <p:sp>
        <p:nvSpPr>
          <p:cNvPr id="18" name="Obdélník 17"/>
          <p:cNvSpPr/>
          <p:nvPr/>
        </p:nvSpPr>
        <p:spPr>
          <a:xfrm>
            <a:off x="6977529" y="5929409"/>
            <a:ext cx="200059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profimedia.cz</a:t>
            </a:r>
            <a:r>
              <a:rPr lang="cs-CZ" sz="1100" dirty="0" smtClean="0"/>
              <a:t>/fotografie/</a:t>
            </a:r>
            <a:r>
              <a:rPr lang="cs-CZ" sz="1100" dirty="0" err="1" smtClean="0"/>
              <a:t>lemovany</a:t>
            </a:r>
            <a:r>
              <a:rPr lang="cs-CZ" sz="1100" dirty="0" smtClean="0"/>
              <a:t>-</a:t>
            </a:r>
            <a:r>
              <a:rPr lang="cs-CZ" sz="1100" dirty="0" err="1" smtClean="0"/>
              <a:t>cerny</a:t>
            </a:r>
            <a:r>
              <a:rPr lang="cs-CZ" sz="1100" dirty="0" smtClean="0"/>
              <a:t>-nebo-</a:t>
            </a:r>
            <a:r>
              <a:rPr lang="cs-CZ" sz="1100" dirty="0" err="1" smtClean="0"/>
              <a:t>cerny</a:t>
            </a:r>
            <a:r>
              <a:rPr lang="cs-CZ" sz="1100" dirty="0" smtClean="0"/>
              <a:t>-</a:t>
            </a:r>
            <a:r>
              <a:rPr lang="cs-CZ" sz="1100" dirty="0" err="1" smtClean="0"/>
              <a:t>postolka</a:t>
            </a:r>
            <a:r>
              <a:rPr lang="cs-CZ" sz="1100" dirty="0" smtClean="0"/>
              <a:t>-</a:t>
            </a:r>
            <a:r>
              <a:rPr lang="cs-CZ" sz="1100" dirty="0" err="1" smtClean="0"/>
              <a:t>skalni</a:t>
            </a:r>
            <a:r>
              <a:rPr lang="cs-CZ" sz="1100" dirty="0" smtClean="0"/>
              <a:t>-klokan/</a:t>
            </a:r>
            <a:r>
              <a:rPr lang="cs-CZ" sz="1100" dirty="0" err="1" smtClean="0"/>
              <a:t>profimedia</a:t>
            </a:r>
            <a:r>
              <a:rPr lang="cs-CZ" sz="1100" dirty="0" smtClean="0"/>
              <a:t>-0008341296.jpg</a:t>
            </a:r>
            <a:endParaRPr lang="cs-CZ" sz="1100" dirty="0"/>
          </a:p>
        </p:txBody>
      </p:sp>
      <p:sp>
        <p:nvSpPr>
          <p:cNvPr id="19" name="Obdélník 18"/>
          <p:cNvSpPr/>
          <p:nvPr/>
        </p:nvSpPr>
        <p:spPr>
          <a:xfrm>
            <a:off x="6988172" y="3898720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http://nd01.jxs.cz/525/883/11a04f1cb8_24658251_o2.jpg</a:t>
            </a:r>
            <a:endParaRPr lang="cs-CZ" sz="1100" dirty="0"/>
          </a:p>
        </p:txBody>
      </p:sp>
      <p:sp>
        <p:nvSpPr>
          <p:cNvPr id="20" name="Obdélník 19"/>
          <p:cNvSpPr/>
          <p:nvPr/>
        </p:nvSpPr>
        <p:spPr>
          <a:xfrm>
            <a:off x="6968047" y="4234056"/>
            <a:ext cx="2069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http://i.</a:t>
            </a:r>
            <a:r>
              <a:rPr lang="cs-CZ" sz="1100" dirty="0" err="1" smtClean="0"/>
              <a:t>idnes.cz</a:t>
            </a:r>
            <a:r>
              <a:rPr lang="cs-CZ" sz="1100" dirty="0" smtClean="0"/>
              <a:t>/10/052/</a:t>
            </a:r>
            <a:r>
              <a:rPr lang="cs-CZ" sz="1100" dirty="0" err="1" smtClean="0"/>
              <a:t>gal</a:t>
            </a:r>
            <a:r>
              <a:rPr lang="cs-CZ" sz="1100" dirty="0" smtClean="0"/>
              <a:t>/BMA332f35_klokan.</a:t>
            </a:r>
            <a:r>
              <a:rPr lang="cs-CZ" sz="1100" dirty="0" err="1" smtClean="0"/>
              <a:t>jpg</a:t>
            </a:r>
            <a:endParaRPr lang="cs-CZ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400</Words>
  <Application>Microsoft Office PowerPoint</Application>
  <PresentationFormat>Předvádění na obrazovce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Charakteristika nadřádu vačnatí:</vt:lpstr>
      <vt:lpstr>Vačice (vačicovití)</vt:lpstr>
      <vt:lpstr>Prezentace aplikace PowerPoint</vt:lpstr>
      <vt:lpstr>Kunovcovití</vt:lpstr>
      <vt:lpstr>Prezentace aplikace PowerPoint</vt:lpstr>
      <vt:lpstr>Klokanovití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67</cp:revision>
  <dcterms:created xsi:type="dcterms:W3CDTF">2011-11-15T11:05:27Z</dcterms:created>
  <dcterms:modified xsi:type="dcterms:W3CDTF">2013-01-07T11:03:39Z</dcterms:modified>
</cp:coreProperties>
</file>