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57" r:id="rId4"/>
    <p:sldId id="315" r:id="rId5"/>
    <p:sldId id="296" r:id="rId6"/>
    <p:sldId id="313" r:id="rId7"/>
    <p:sldId id="310" r:id="rId8"/>
    <p:sldId id="316" r:id="rId9"/>
    <p:sldId id="312" r:id="rId10"/>
  </p:sldIdLst>
  <p:sldSz cx="9144000" cy="6858000" type="screen4x3"/>
  <p:notesSz cx="6858000" cy="9144000"/>
  <p:defaultTextStyle>
    <a:defPPr>
      <a:defRPr lang="cs-CZ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Úvodní sníme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cs-CZ" smtClean="0"/>
              <a:t>Klepnutím lze upravit styl předlohy podnadpisů.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dpis a svislý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Svislý nadpis a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vislý nadpis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svislý tex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dpis a obsa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Záhlaví čá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obsah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ovnání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4" name="Zástupný symbol pro obsah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5" name="Zástupný symbol pro tex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6" name="Zástupný symbol pro obsah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7" name="Zástupný symbol pro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8" name="Zástupný symbol pro zápatí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9" name="Zástupný symbol pro číslo snímk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Pouze nadp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4" name="Zástupný symbol pro zápatí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5" name="Zástupný symbol pro číslo snímk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ázdn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3" name="Zástupný symbol pro zápatí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4" name="Zástupný symbol pro číslo snímk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bsah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sah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ázek s titulk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obrázek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cs-CZ" dirty="0"/>
          </a:p>
        </p:txBody>
      </p:sp>
      <p:sp>
        <p:nvSpPr>
          <p:cNvPr id="4" name="Zástupný symbol pro tex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cs-CZ" smtClean="0"/>
              <a:t>Klepnutím lze upravit styly předlohy textu.</a:t>
            </a:r>
          </a:p>
        </p:txBody>
      </p:sp>
      <p:sp>
        <p:nvSpPr>
          <p:cNvPr id="5" name="Zástupný symbol pro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6" name="Zástupný symbol pro zápatí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7" name="Zástupný symbol pro číslo snímk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Zástupný symbol pro nadpis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cs-CZ" smtClean="0"/>
              <a:t>Klepnutím lze upravit styl předlohy nadpisů.</a:t>
            </a:r>
            <a:endParaRPr lang="cs-CZ"/>
          </a:p>
        </p:txBody>
      </p:sp>
      <p:sp>
        <p:nvSpPr>
          <p:cNvPr id="3" name="Zástupný symbol pro tex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cs-CZ" smtClean="0"/>
              <a:t>Klepnutím lze upravit styly předlohy textu.</a:t>
            </a:r>
          </a:p>
          <a:p>
            <a:pPr lvl="1"/>
            <a:r>
              <a:rPr lang="cs-CZ" smtClean="0"/>
              <a:t>Druhá úroveň</a:t>
            </a:r>
          </a:p>
          <a:p>
            <a:pPr lvl="2"/>
            <a:r>
              <a:rPr lang="cs-CZ" smtClean="0"/>
              <a:t>Třetí úroveň</a:t>
            </a:r>
          </a:p>
          <a:p>
            <a:pPr lvl="3"/>
            <a:r>
              <a:rPr lang="cs-CZ" smtClean="0"/>
              <a:t>Čtvrtá úroveň</a:t>
            </a:r>
          </a:p>
          <a:p>
            <a:pPr lvl="4"/>
            <a:r>
              <a:rPr lang="cs-CZ" smtClean="0"/>
              <a:t>Pátá úroveň</a:t>
            </a:r>
            <a:endParaRPr lang="cs-CZ"/>
          </a:p>
        </p:txBody>
      </p:sp>
      <p:sp>
        <p:nvSpPr>
          <p:cNvPr id="4" name="Zástupný symbol pro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87BB566-EEC4-4872-AD07-AFFC5E64ACE7}" type="datetimeFigureOut">
              <a:rPr lang="cs-CZ" smtClean="0"/>
              <a:pPr/>
              <a:t>9.1.2013</a:t>
            </a:fld>
            <a:endParaRPr lang="cs-CZ" dirty="0"/>
          </a:p>
        </p:txBody>
      </p:sp>
      <p:sp>
        <p:nvSpPr>
          <p:cNvPr id="5" name="Zástupný symbol pro zápatí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cs-CZ" dirty="0"/>
          </a:p>
        </p:txBody>
      </p:sp>
      <p:sp>
        <p:nvSpPr>
          <p:cNvPr id="6" name="Zástupný symbol pro číslo snímk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5600655-698D-43EB-AF73-51B3FBAED726}" type="slidenum">
              <a:rPr lang="cs-CZ" smtClean="0"/>
              <a:pPr/>
              <a:t>‹#›</a:t>
            </a:fld>
            <a:endParaRPr lang="cs-CZ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cs-CZ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5.jpeg"/><Relationship Id="rId4" Type="http://schemas.openxmlformats.org/officeDocument/2006/relationships/image" Target="../media/image14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cs-CZ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70000" lnSpcReduction="20000"/>
          </a:bodyPr>
          <a:lstStyle/>
          <a:p>
            <a:r>
              <a:rPr lang="cs-CZ" b="1" dirty="0" smtClean="0"/>
              <a:t>PTÁCI – SOVY</a:t>
            </a:r>
          </a:p>
          <a:p>
            <a:r>
              <a:rPr lang="cs-CZ" b="1" dirty="0" smtClean="0"/>
              <a:t>Mgr. Jaroslav Víšek</a:t>
            </a:r>
          </a:p>
          <a:p>
            <a:r>
              <a:rPr lang="cs-CZ" b="1" dirty="0" smtClean="0"/>
              <a:t>II. pololetí 2011/2012</a:t>
            </a:r>
          </a:p>
          <a:p>
            <a:r>
              <a:rPr lang="cs-CZ" b="1" dirty="0" smtClean="0"/>
              <a:t>Přírodopis 7. ročník</a:t>
            </a:r>
          </a:p>
          <a:p>
            <a:r>
              <a:rPr lang="cs-CZ" b="1" dirty="0" smtClean="0"/>
              <a:t>Základní škola, Chrudim, Dr. Peška 768</a:t>
            </a:r>
          </a:p>
          <a:p>
            <a:endParaRPr lang="cs-CZ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62880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467544" y="2060848"/>
            <a:ext cx="1800200" cy="792088"/>
          </a:xfrm>
        </p:spPr>
        <p:txBody>
          <a:bodyPr>
            <a:normAutofit fontScale="90000"/>
          </a:bodyPr>
          <a:lstStyle/>
          <a:p>
            <a:pPr algn="l"/>
            <a:r>
              <a:rPr lang="cs-CZ" b="1" dirty="0" smtClean="0"/>
              <a:t/>
            </a:r>
            <a:br>
              <a:rPr lang="cs-CZ" b="1" dirty="0" smtClean="0"/>
            </a:br>
            <a:r>
              <a:rPr lang="cs-CZ" b="1" dirty="0" smtClean="0"/>
              <a:t> Sovy</a:t>
            </a:r>
            <a:br>
              <a:rPr lang="cs-CZ" b="1" dirty="0" smtClean="0"/>
            </a:br>
            <a:endParaRPr lang="cs-CZ" b="1" dirty="0"/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4" name="Picture 2" descr="http://www.nasiptaci.cz/dat/obr/sovy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99792" y="2564904"/>
            <a:ext cx="5641532" cy="2940996"/>
          </a:xfrm>
          <a:prstGeom prst="rect">
            <a:avLst/>
          </a:prstGeom>
          <a:noFill/>
        </p:spPr>
      </p:pic>
      <p:sp>
        <p:nvSpPr>
          <p:cNvPr id="5" name="Obdélník 4"/>
          <p:cNvSpPr/>
          <p:nvPr/>
        </p:nvSpPr>
        <p:spPr>
          <a:xfrm>
            <a:off x="4150471" y="5809636"/>
            <a:ext cx="2740174" cy="27699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cs-CZ" sz="1200" dirty="0" smtClean="0"/>
              <a:t>http://www.</a:t>
            </a:r>
            <a:r>
              <a:rPr lang="cs-CZ" sz="1200" dirty="0" err="1" smtClean="0"/>
              <a:t>nasiptaci.cz</a:t>
            </a:r>
            <a:r>
              <a:rPr lang="cs-CZ" sz="1200" dirty="0" smtClean="0"/>
              <a:t>/dat/obr/sovy.</a:t>
            </a:r>
            <a:r>
              <a:rPr lang="cs-CZ" sz="1200" dirty="0" err="1" smtClean="0"/>
              <a:t>gif</a:t>
            </a:r>
            <a:endParaRPr lang="cs-CZ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722511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Charakteristika řádu: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352928" cy="3528392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cs-CZ" sz="2800" dirty="0" smtClean="0"/>
              <a:t> velmi jednotný řád nočních ptáků</a:t>
            </a:r>
          </a:p>
          <a:p>
            <a:pPr algn="l">
              <a:buFontTx/>
              <a:buChar char="-"/>
            </a:pPr>
            <a:r>
              <a:rPr lang="cs-CZ" sz="2800" dirty="0" smtClean="0"/>
              <a:t> jsou příbuzní lelkům ne dravcům</a:t>
            </a:r>
          </a:p>
          <a:p>
            <a:pPr algn="l">
              <a:buFontTx/>
              <a:buChar char="-"/>
            </a:pPr>
            <a:r>
              <a:rPr lang="cs-CZ" sz="2800" dirty="0" smtClean="0"/>
              <a:t> mají velké oči směřující dopředu, na rozdíl od jiných ptáků mrkají horními víčky (a mžurkou)</a:t>
            </a:r>
          </a:p>
          <a:p>
            <a:pPr algn="l">
              <a:buFontTx/>
              <a:buChar char="-"/>
            </a:pPr>
            <a:r>
              <a:rPr lang="cs-CZ" sz="2800" dirty="0" smtClean="0"/>
              <a:t>mají velmi bohaté opeření se zvláštní stavbou jednotlivých per, což umožňuje sovám téměř neslyšný let</a:t>
            </a:r>
          </a:p>
          <a:p>
            <a:pPr algn="l">
              <a:buFontTx/>
              <a:buChar char="-"/>
            </a:pPr>
            <a:endParaRPr lang="cs-CZ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>
          <a:xfrm>
            <a:off x="755576" y="1988840"/>
            <a:ext cx="7772400" cy="722511"/>
          </a:xfrm>
        </p:spPr>
        <p:txBody>
          <a:bodyPr>
            <a:normAutofit/>
          </a:bodyPr>
          <a:lstStyle/>
          <a:p>
            <a:pPr algn="l"/>
            <a:r>
              <a:rPr lang="cs-CZ" sz="3600" dirty="0" smtClean="0"/>
              <a:t>Charakteristika řádu:</a:t>
            </a:r>
            <a:endParaRPr lang="cs-CZ" sz="3600" dirty="0"/>
          </a:p>
        </p:txBody>
      </p:sp>
      <p:sp>
        <p:nvSpPr>
          <p:cNvPr id="3" name="Podnadpis 2"/>
          <p:cNvSpPr>
            <a:spLocks noGrp="1"/>
          </p:cNvSpPr>
          <p:nvPr>
            <p:ph type="subTitle" idx="1"/>
          </p:nvPr>
        </p:nvSpPr>
        <p:spPr>
          <a:xfrm>
            <a:off x="395536" y="2780928"/>
            <a:ext cx="8352928" cy="3528392"/>
          </a:xfrm>
        </p:spPr>
        <p:txBody>
          <a:bodyPr>
            <a:noAutofit/>
          </a:bodyPr>
          <a:lstStyle/>
          <a:p>
            <a:pPr algn="l">
              <a:buFontTx/>
              <a:buChar char="-"/>
            </a:pPr>
            <a:r>
              <a:rPr lang="cs-CZ" sz="2800" dirty="0" smtClean="0"/>
              <a:t> nohy jsou vytvořeny jako spáry s velmi dlouhými drápy</a:t>
            </a:r>
          </a:p>
          <a:p>
            <a:pPr algn="l"/>
            <a:r>
              <a:rPr lang="cs-CZ" sz="2800" dirty="0" smtClean="0"/>
              <a:t>a mají vratiprst</a:t>
            </a:r>
          </a:p>
          <a:p>
            <a:pPr algn="l">
              <a:buFontTx/>
              <a:buChar char="-"/>
            </a:pPr>
            <a:r>
              <a:rPr lang="cs-CZ" sz="2800" dirty="0" smtClean="0"/>
              <a:t> nemají vole, mají dlouhá slepá střeva, nestravitelné zbytky potravy vyvrhují ve formě vývržků</a:t>
            </a:r>
          </a:p>
          <a:p>
            <a:pPr algn="l">
              <a:buFontTx/>
              <a:buChar char="-"/>
            </a:pPr>
            <a:r>
              <a:rPr lang="cs-CZ" sz="2800" dirty="0" smtClean="0"/>
              <a:t> živí se drobnými obratlovci, hmyzem, některé druhy loví ryby; jsou vysoce užitečné</a:t>
            </a:r>
          </a:p>
          <a:p>
            <a:pPr algn="l">
              <a:buFontTx/>
              <a:buChar char="-"/>
            </a:pPr>
            <a:r>
              <a:rPr lang="cs-CZ" sz="2800" dirty="0" smtClean="0"/>
              <a:t> ozývají se houkavými hlasy</a:t>
            </a:r>
          </a:p>
          <a:p>
            <a:pPr algn="l"/>
            <a:endParaRPr lang="cs-CZ" sz="2800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2747704" cy="504055"/>
          </a:xfrm>
        </p:spPr>
        <p:txBody>
          <a:bodyPr>
            <a:normAutofit lnSpcReduction="10000"/>
          </a:bodyPr>
          <a:lstStyle/>
          <a:p>
            <a:pPr>
              <a:buNone/>
            </a:pPr>
            <a:r>
              <a:rPr lang="cs-CZ" sz="2800" b="1" dirty="0" smtClean="0"/>
              <a:t>sova pálená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49289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rozšířena téměř kosmopolitně, hnízdí v budovách, u nás v posledních letech ubývá</a:t>
            </a:r>
          </a:p>
        </p:txBody>
      </p:sp>
      <p:pic>
        <p:nvPicPr>
          <p:cNvPr id="5122" name="Picture 2" descr="http://www.priroda.cz/clanky/foto/sova-palena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3212976"/>
            <a:ext cx="3064615" cy="2781152"/>
          </a:xfrm>
          <a:prstGeom prst="rect">
            <a:avLst/>
          </a:prstGeom>
          <a:noFill/>
        </p:spPr>
      </p:pic>
      <p:pic>
        <p:nvPicPr>
          <p:cNvPr id="5124" name="Picture 4" descr="http://www.dravcizales.cz/images/dravci/sova_palena_foto1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24759" y="3123333"/>
            <a:ext cx="2268252" cy="1512168"/>
          </a:xfrm>
          <a:prstGeom prst="rect">
            <a:avLst/>
          </a:prstGeom>
          <a:noFill/>
        </p:spPr>
      </p:pic>
      <p:pic>
        <p:nvPicPr>
          <p:cNvPr id="5126" name="Picture 6" descr="http://www.fotolovy.cz/page22/page20/files/RST_0256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66782" y="4826358"/>
            <a:ext cx="2557946" cy="1705298"/>
          </a:xfrm>
          <a:prstGeom prst="rect">
            <a:avLst/>
          </a:prstGeom>
          <a:noFill/>
        </p:spPr>
      </p:pic>
      <p:pic>
        <p:nvPicPr>
          <p:cNvPr id="5128" name="Picture 8" descr="http://www.zoo-ohrada.cz/cz/karty/images/zz_sova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0232" y="3140968"/>
            <a:ext cx="2236973" cy="3168352"/>
          </a:xfrm>
          <a:prstGeom prst="rect">
            <a:avLst/>
          </a:prstGeom>
          <a:noFill/>
        </p:spPr>
      </p:pic>
      <p:sp>
        <p:nvSpPr>
          <p:cNvPr id="9" name="Obdélník 8"/>
          <p:cNvSpPr/>
          <p:nvPr/>
        </p:nvSpPr>
        <p:spPr>
          <a:xfrm>
            <a:off x="179511" y="6102340"/>
            <a:ext cx="3280639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 smtClean="0"/>
              <a:t>http://www.</a:t>
            </a:r>
            <a:r>
              <a:rPr lang="cs-CZ" sz="1000" dirty="0" err="1" smtClean="0"/>
              <a:t>priroda.cz</a:t>
            </a:r>
            <a:r>
              <a:rPr lang="cs-CZ" sz="1000" dirty="0" smtClean="0"/>
              <a:t>/</a:t>
            </a:r>
            <a:r>
              <a:rPr lang="cs-CZ" sz="1000" dirty="0" err="1" smtClean="0"/>
              <a:t>clanky</a:t>
            </a:r>
            <a:r>
              <a:rPr lang="cs-CZ" sz="1000" dirty="0" smtClean="0"/>
              <a:t>/foto/sova-</a:t>
            </a:r>
            <a:r>
              <a:rPr lang="cs-CZ" sz="1000" dirty="0" err="1" smtClean="0"/>
              <a:t>palena.jpg</a:t>
            </a:r>
            <a:endParaRPr lang="cs-CZ" sz="1000" dirty="0"/>
          </a:p>
        </p:txBody>
      </p:sp>
      <p:sp>
        <p:nvSpPr>
          <p:cNvPr id="10" name="Obdélník 9"/>
          <p:cNvSpPr/>
          <p:nvPr/>
        </p:nvSpPr>
        <p:spPr>
          <a:xfrm>
            <a:off x="3399895" y="4580137"/>
            <a:ext cx="362753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dravcizales.cz</a:t>
            </a:r>
            <a:r>
              <a:rPr lang="cs-CZ" sz="1000" dirty="0" smtClean="0"/>
              <a:t>/</a:t>
            </a:r>
            <a:r>
              <a:rPr lang="cs-CZ" sz="1000" dirty="0" err="1" smtClean="0"/>
              <a:t>images</a:t>
            </a:r>
            <a:r>
              <a:rPr lang="cs-CZ" sz="1000" dirty="0" smtClean="0"/>
              <a:t>/dravci/sova_</a:t>
            </a:r>
            <a:r>
              <a:rPr lang="cs-CZ" sz="1000" dirty="0" err="1" smtClean="0"/>
              <a:t>palena</a:t>
            </a:r>
            <a:r>
              <a:rPr lang="cs-CZ" sz="1000" dirty="0" smtClean="0"/>
              <a:t>_foto1.jpg</a:t>
            </a:r>
            <a:endParaRPr lang="cs-CZ" sz="1000" dirty="0"/>
          </a:p>
        </p:txBody>
      </p:sp>
      <p:sp>
        <p:nvSpPr>
          <p:cNvPr id="11" name="Obdélník 10"/>
          <p:cNvSpPr/>
          <p:nvPr/>
        </p:nvSpPr>
        <p:spPr>
          <a:xfrm>
            <a:off x="3330693" y="6583486"/>
            <a:ext cx="345638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fotolovy.cz</a:t>
            </a:r>
            <a:r>
              <a:rPr lang="cs-CZ" sz="1000" dirty="0" smtClean="0"/>
              <a:t>/page22/page20/</a:t>
            </a:r>
            <a:r>
              <a:rPr lang="cs-CZ" sz="1000" dirty="0" err="1" smtClean="0"/>
              <a:t>files</a:t>
            </a:r>
            <a:r>
              <a:rPr lang="cs-CZ" sz="1000" dirty="0" smtClean="0"/>
              <a:t>/RST_0256.jpg</a:t>
            </a:r>
            <a:endParaRPr lang="cs-CZ" sz="1000" dirty="0"/>
          </a:p>
        </p:txBody>
      </p:sp>
      <p:sp>
        <p:nvSpPr>
          <p:cNvPr id="12" name="Obdélník 11"/>
          <p:cNvSpPr/>
          <p:nvPr/>
        </p:nvSpPr>
        <p:spPr>
          <a:xfrm>
            <a:off x="6606480" y="6309320"/>
            <a:ext cx="2430016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http://www.zoo-ohrada.</a:t>
            </a:r>
            <a:r>
              <a:rPr lang="cs-CZ" sz="1000" dirty="0" err="1" smtClean="0"/>
              <a:t>cz</a:t>
            </a:r>
            <a:r>
              <a:rPr lang="cs-CZ" sz="1000" dirty="0" smtClean="0"/>
              <a:t>/</a:t>
            </a:r>
            <a:r>
              <a:rPr lang="cs-CZ" sz="1000" dirty="0" err="1" smtClean="0"/>
              <a:t>cz</a:t>
            </a:r>
            <a:r>
              <a:rPr lang="cs-CZ" sz="1000" dirty="0" smtClean="0"/>
              <a:t>/karty/</a:t>
            </a:r>
            <a:r>
              <a:rPr lang="cs-CZ" sz="1000" dirty="0" err="1" smtClean="0"/>
              <a:t>images</a:t>
            </a:r>
            <a:r>
              <a:rPr lang="cs-CZ" sz="1000" dirty="0" smtClean="0"/>
              <a:t>/</a:t>
            </a:r>
            <a:r>
              <a:rPr lang="cs-CZ" sz="1000" dirty="0" err="1" smtClean="0"/>
              <a:t>zz</a:t>
            </a:r>
            <a:r>
              <a:rPr lang="cs-CZ" sz="1000" dirty="0" smtClean="0"/>
              <a:t>_sova.</a:t>
            </a:r>
            <a:r>
              <a:rPr lang="cs-CZ" sz="1000" dirty="0" err="1" smtClean="0"/>
              <a:t>jpg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2747704" cy="64807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/>
              <a:t>puštík obecný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49289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naše nejhojnější sova, lesní; tmavé oční duhovky; hnědá a šedá forma </a:t>
            </a:r>
          </a:p>
        </p:txBody>
      </p:sp>
      <p:pic>
        <p:nvPicPr>
          <p:cNvPr id="4098" name="Picture 2" descr="http://upload.wikimedia.org/wikipedia/commons/thumb/5/55/Strix_aluco_3_%28Martin_Mecnarowski%29.jpg/225px-Strix_aluco_3_%28Martin_Mecnarowski%2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8056" y="2892561"/>
            <a:ext cx="1660433" cy="2376264"/>
          </a:xfrm>
          <a:prstGeom prst="rect">
            <a:avLst/>
          </a:prstGeom>
          <a:noFill/>
        </p:spPr>
      </p:pic>
      <p:pic>
        <p:nvPicPr>
          <p:cNvPr id="4100" name="Picture 4" descr="http://stezka.hamerskypotok.cz/media/zivocisi/pustik_obecny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11760" y="3284984"/>
            <a:ext cx="2247882" cy="2997176"/>
          </a:xfrm>
          <a:prstGeom prst="rect">
            <a:avLst/>
          </a:prstGeom>
          <a:noFill/>
        </p:spPr>
      </p:pic>
      <p:pic>
        <p:nvPicPr>
          <p:cNvPr id="4102" name="Picture 6" descr="http://www.naturess.net/userfiles/image/neco_malo_z_prirody/pustik_3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932807" y="3451572"/>
            <a:ext cx="3995999" cy="266400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323528" y="5373216"/>
            <a:ext cx="1584177" cy="116955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http://upload.wikimedia.org/wikipedia/commons/thumb/5/55/Strix_aluco_3_(Martin_Mecnarowski).jpg/225px-Strix_aluco_3_(Martin_Mecnarowski).jpg</a:t>
            </a:r>
            <a:endParaRPr lang="cs-CZ" sz="1000" dirty="0"/>
          </a:p>
        </p:txBody>
      </p:sp>
      <p:sp>
        <p:nvSpPr>
          <p:cNvPr id="9" name="Obdélník 8"/>
          <p:cNvSpPr/>
          <p:nvPr/>
        </p:nvSpPr>
        <p:spPr>
          <a:xfrm>
            <a:off x="2411760" y="6342712"/>
            <a:ext cx="388843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http://stezka.</a:t>
            </a:r>
            <a:r>
              <a:rPr lang="cs-CZ" sz="1000" dirty="0" err="1" smtClean="0"/>
              <a:t>hamerskypotok.cz</a:t>
            </a:r>
            <a:r>
              <a:rPr lang="cs-CZ" sz="1000" dirty="0" smtClean="0"/>
              <a:t>/media/</a:t>
            </a:r>
            <a:r>
              <a:rPr lang="cs-CZ" sz="1000" dirty="0" err="1" smtClean="0"/>
              <a:t>zivocisi</a:t>
            </a:r>
            <a:r>
              <a:rPr lang="cs-CZ" sz="1000" dirty="0" smtClean="0"/>
              <a:t>/</a:t>
            </a:r>
            <a:r>
              <a:rPr lang="cs-CZ" sz="1000" dirty="0" err="1" smtClean="0"/>
              <a:t>pustik</a:t>
            </a:r>
            <a:r>
              <a:rPr lang="cs-CZ" sz="1000" dirty="0" smtClean="0"/>
              <a:t>_</a:t>
            </a:r>
            <a:r>
              <a:rPr lang="cs-CZ" sz="1000" dirty="0" err="1" smtClean="0"/>
              <a:t>obecny.jpg</a:t>
            </a:r>
            <a:endParaRPr lang="cs-CZ" sz="1000" dirty="0"/>
          </a:p>
        </p:txBody>
      </p:sp>
      <p:sp>
        <p:nvSpPr>
          <p:cNvPr id="10" name="Obdélník 9"/>
          <p:cNvSpPr/>
          <p:nvPr/>
        </p:nvSpPr>
        <p:spPr>
          <a:xfrm>
            <a:off x="4874208" y="3161873"/>
            <a:ext cx="421196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naturess.net</a:t>
            </a:r>
            <a:r>
              <a:rPr lang="cs-CZ" sz="1000" dirty="0" smtClean="0"/>
              <a:t>/</a:t>
            </a:r>
            <a:r>
              <a:rPr lang="cs-CZ" sz="1000" dirty="0" err="1" smtClean="0"/>
              <a:t>userfiles</a:t>
            </a:r>
            <a:r>
              <a:rPr lang="cs-CZ" sz="1000" dirty="0" smtClean="0"/>
              <a:t>/image/</a:t>
            </a:r>
            <a:r>
              <a:rPr lang="cs-CZ" sz="1000" dirty="0" err="1" smtClean="0"/>
              <a:t>neco</a:t>
            </a:r>
            <a:r>
              <a:rPr lang="cs-CZ" sz="1000" dirty="0" smtClean="0"/>
              <a:t>_</a:t>
            </a:r>
            <a:r>
              <a:rPr lang="cs-CZ" sz="1000" dirty="0" err="1" smtClean="0"/>
              <a:t>malo</a:t>
            </a:r>
            <a:r>
              <a:rPr lang="cs-CZ" sz="1000" dirty="0" smtClean="0"/>
              <a:t>_z_</a:t>
            </a:r>
            <a:r>
              <a:rPr lang="cs-CZ" sz="1000" dirty="0" err="1" smtClean="0"/>
              <a:t>prirody</a:t>
            </a:r>
            <a:r>
              <a:rPr lang="cs-CZ" sz="1000" dirty="0" smtClean="0"/>
              <a:t>/</a:t>
            </a:r>
            <a:r>
              <a:rPr lang="cs-CZ" sz="1000" dirty="0" err="1" smtClean="0"/>
              <a:t>pustik</a:t>
            </a:r>
            <a:r>
              <a:rPr lang="cs-CZ" sz="1000" dirty="0" smtClean="0"/>
              <a:t>_3.jpg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2747704" cy="5834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/>
              <a:t>sýček obecný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49289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u nás vcelku hojný, žije na okrajích lesů, v parcích; rozšířen až do východní Asie</a:t>
            </a:r>
          </a:p>
        </p:txBody>
      </p:sp>
      <p:pic>
        <p:nvPicPr>
          <p:cNvPr id="3074" name="Picture 2" descr="http://www.naturfoto.cz/fotografie/ptaci/sycek-obecny-159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7544" y="3262274"/>
            <a:ext cx="2016224" cy="2399168"/>
          </a:xfrm>
          <a:prstGeom prst="rect">
            <a:avLst/>
          </a:prstGeom>
          <a:noFill/>
        </p:spPr>
      </p:pic>
      <p:pic>
        <p:nvPicPr>
          <p:cNvPr id="3076" name="Picture 4" descr="http://www.enviport.cz/_app/Repository/yy2008/mm05/dd02/58489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744871" y="3262274"/>
            <a:ext cx="3923563" cy="2838707"/>
          </a:xfrm>
          <a:prstGeom prst="rect">
            <a:avLst/>
          </a:prstGeom>
          <a:noFill/>
        </p:spPr>
      </p:pic>
      <p:pic>
        <p:nvPicPr>
          <p:cNvPr id="3078" name="Picture 6" descr="http://www.ptacisvet.cz/Photos/SycekObecny_Smal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885446" y="3262274"/>
            <a:ext cx="1905000" cy="2667000"/>
          </a:xfrm>
          <a:prstGeom prst="rect">
            <a:avLst/>
          </a:prstGeom>
          <a:noFill/>
        </p:spPr>
      </p:pic>
      <p:sp>
        <p:nvSpPr>
          <p:cNvPr id="8" name="Obdélník 7"/>
          <p:cNvSpPr/>
          <p:nvPr/>
        </p:nvSpPr>
        <p:spPr>
          <a:xfrm>
            <a:off x="447144" y="5879619"/>
            <a:ext cx="223224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naturfoto.cz</a:t>
            </a:r>
            <a:r>
              <a:rPr lang="cs-CZ" sz="1000" dirty="0" smtClean="0"/>
              <a:t>/fotografie/</a:t>
            </a:r>
            <a:r>
              <a:rPr lang="cs-CZ" sz="1000" dirty="0" err="1" smtClean="0"/>
              <a:t>ptaci</a:t>
            </a:r>
            <a:r>
              <a:rPr lang="cs-CZ" sz="1000" dirty="0" smtClean="0"/>
              <a:t>/</a:t>
            </a:r>
            <a:r>
              <a:rPr lang="cs-CZ" sz="1000" dirty="0" err="1" smtClean="0"/>
              <a:t>sycek</a:t>
            </a:r>
            <a:r>
              <a:rPr lang="cs-CZ" sz="1000" dirty="0" smtClean="0"/>
              <a:t>-</a:t>
            </a:r>
            <a:r>
              <a:rPr lang="cs-CZ" sz="1000" dirty="0" err="1" smtClean="0"/>
              <a:t>obecny</a:t>
            </a:r>
            <a:r>
              <a:rPr lang="cs-CZ" sz="1000" dirty="0" smtClean="0"/>
              <a:t>-159.jpg</a:t>
            </a:r>
            <a:endParaRPr lang="cs-CZ" sz="1000" dirty="0"/>
          </a:p>
        </p:txBody>
      </p:sp>
      <p:sp>
        <p:nvSpPr>
          <p:cNvPr id="9" name="Obdélník 8"/>
          <p:cNvSpPr/>
          <p:nvPr/>
        </p:nvSpPr>
        <p:spPr>
          <a:xfrm>
            <a:off x="6907544" y="6079674"/>
            <a:ext cx="1932689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ptacisvet.cz</a:t>
            </a:r>
            <a:r>
              <a:rPr lang="cs-CZ" sz="1000" dirty="0" smtClean="0"/>
              <a:t>/</a:t>
            </a:r>
            <a:r>
              <a:rPr lang="cs-CZ" sz="1000" dirty="0" err="1" smtClean="0"/>
              <a:t>Photos</a:t>
            </a:r>
            <a:r>
              <a:rPr lang="cs-CZ" sz="1000" dirty="0" smtClean="0"/>
              <a:t>/</a:t>
            </a:r>
            <a:r>
              <a:rPr lang="cs-CZ" sz="1000" dirty="0" err="1" smtClean="0"/>
              <a:t>SycekObecny</a:t>
            </a:r>
            <a:r>
              <a:rPr lang="cs-CZ" sz="1000" dirty="0" smtClean="0"/>
              <a:t>_</a:t>
            </a:r>
            <a:r>
              <a:rPr lang="cs-CZ" sz="1000" dirty="0" err="1" smtClean="0"/>
              <a:t>Small.jpg</a:t>
            </a:r>
            <a:endParaRPr lang="cs-CZ" sz="1000" dirty="0"/>
          </a:p>
        </p:txBody>
      </p:sp>
      <p:sp>
        <p:nvSpPr>
          <p:cNvPr id="10" name="Obdélník 9"/>
          <p:cNvSpPr/>
          <p:nvPr/>
        </p:nvSpPr>
        <p:spPr>
          <a:xfrm>
            <a:off x="2706518" y="6102695"/>
            <a:ext cx="4176464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enviport.cz</a:t>
            </a:r>
            <a:r>
              <a:rPr lang="cs-CZ" sz="1000" dirty="0" smtClean="0"/>
              <a:t>/_</a:t>
            </a:r>
            <a:r>
              <a:rPr lang="cs-CZ" sz="1000" dirty="0" err="1" smtClean="0"/>
              <a:t>app</a:t>
            </a:r>
            <a:r>
              <a:rPr lang="cs-CZ" sz="1000" dirty="0" smtClean="0"/>
              <a:t>/</a:t>
            </a:r>
            <a:r>
              <a:rPr lang="cs-CZ" sz="1000" dirty="0" err="1" smtClean="0"/>
              <a:t>Repository</a:t>
            </a:r>
            <a:r>
              <a:rPr lang="cs-CZ" sz="1000" dirty="0" smtClean="0"/>
              <a:t>/yy2008/mm05/dd02/58489.jpg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4416" y="0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95536" y="1916833"/>
            <a:ext cx="2747704" cy="5834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/>
              <a:t>výr velký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endParaRPr lang="cs-CZ" sz="2800" b="1" dirty="0"/>
          </a:p>
        </p:txBody>
      </p:sp>
      <p:sp>
        <p:nvSpPr>
          <p:cNvPr id="5" name="TextovéPole 4"/>
          <p:cNvSpPr txBox="1"/>
          <p:nvPr/>
        </p:nvSpPr>
        <p:spPr>
          <a:xfrm>
            <a:off x="467544" y="2492896"/>
            <a:ext cx="81369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FontTx/>
              <a:buChar char="-"/>
            </a:pPr>
            <a:r>
              <a:rPr lang="cs-CZ" dirty="0" smtClean="0"/>
              <a:t> naše největší sova, rozpětí až 160 cm; „ouška“; hnízdí ve skalních výklencích</a:t>
            </a:r>
          </a:p>
        </p:txBody>
      </p:sp>
      <p:pic>
        <p:nvPicPr>
          <p:cNvPr id="2050" name="Picture 2" descr="http://www.foto-tapety.cz/images/1280/zvirata/vyr-velky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2996952"/>
            <a:ext cx="2880000" cy="2303069"/>
          </a:xfrm>
          <a:prstGeom prst="rect">
            <a:avLst/>
          </a:prstGeom>
          <a:noFill/>
        </p:spPr>
      </p:pic>
      <p:pic>
        <p:nvPicPr>
          <p:cNvPr id="2052" name="Picture 4" descr="http://old.myslivost.cz/Images/fotogalerie/IMG_1944%20V%C3%BDr%20velk%C3%BD%20A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140472" y="4052681"/>
            <a:ext cx="2880000" cy="2014261"/>
          </a:xfrm>
          <a:prstGeom prst="rect">
            <a:avLst/>
          </a:prstGeom>
          <a:noFill/>
        </p:spPr>
      </p:pic>
      <p:pic>
        <p:nvPicPr>
          <p:cNvPr id="2054" name="Picture 6" descr="http://st3.geg.cz/photo/285558_detail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146064" y="2939431"/>
            <a:ext cx="2915998" cy="1944000"/>
          </a:xfrm>
          <a:prstGeom prst="rect">
            <a:avLst/>
          </a:prstGeom>
          <a:noFill/>
        </p:spPr>
      </p:pic>
      <p:sp>
        <p:nvSpPr>
          <p:cNvPr id="10" name="Obdélník 9"/>
          <p:cNvSpPr/>
          <p:nvPr/>
        </p:nvSpPr>
        <p:spPr>
          <a:xfrm>
            <a:off x="-55876" y="6187076"/>
            <a:ext cx="9171938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 smtClean="0"/>
              <a:t>http://www.foto-tapety.</a:t>
            </a:r>
            <a:r>
              <a:rPr lang="cs-CZ" sz="1000" dirty="0" err="1" smtClean="0"/>
              <a:t>cz</a:t>
            </a:r>
            <a:r>
              <a:rPr lang="cs-CZ" sz="1000" dirty="0" smtClean="0"/>
              <a:t>/</a:t>
            </a:r>
            <a:r>
              <a:rPr lang="cs-CZ" sz="1000" dirty="0" err="1" smtClean="0"/>
              <a:t>images</a:t>
            </a:r>
            <a:r>
              <a:rPr lang="cs-CZ" sz="1000" dirty="0" smtClean="0"/>
              <a:t>/1280/</a:t>
            </a:r>
            <a:r>
              <a:rPr lang="cs-CZ" sz="1000" dirty="0" err="1" smtClean="0"/>
              <a:t>zvirata</a:t>
            </a:r>
            <a:r>
              <a:rPr lang="cs-CZ" sz="1000" dirty="0" smtClean="0"/>
              <a:t>/</a:t>
            </a:r>
            <a:r>
              <a:rPr lang="cs-CZ" sz="1000" dirty="0" err="1" smtClean="0"/>
              <a:t>vyr</a:t>
            </a:r>
            <a:r>
              <a:rPr lang="cs-CZ" sz="1000" dirty="0" smtClean="0"/>
              <a:t>-</a:t>
            </a:r>
            <a:r>
              <a:rPr lang="cs-CZ" sz="1000" dirty="0" err="1" smtClean="0"/>
              <a:t>velky.jpg</a:t>
            </a:r>
            <a:endParaRPr lang="cs-CZ" sz="1000" dirty="0"/>
          </a:p>
        </p:txBody>
      </p:sp>
      <p:sp>
        <p:nvSpPr>
          <p:cNvPr id="11" name="Obdélník 10"/>
          <p:cNvSpPr/>
          <p:nvPr/>
        </p:nvSpPr>
        <p:spPr>
          <a:xfrm>
            <a:off x="12782" y="6419469"/>
            <a:ext cx="913538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 smtClean="0"/>
              <a:t>http://old.myslivost.cz/Images/fotogalerie/IMG_1944%20V%C3%BDr%20velk%C3%BD%20A4.jpg</a:t>
            </a:r>
            <a:endParaRPr lang="cs-CZ" sz="1000" dirty="0"/>
          </a:p>
        </p:txBody>
      </p:sp>
      <p:sp>
        <p:nvSpPr>
          <p:cNvPr id="12" name="Obdélník 11"/>
          <p:cNvSpPr/>
          <p:nvPr/>
        </p:nvSpPr>
        <p:spPr>
          <a:xfrm>
            <a:off x="-27938" y="6608449"/>
            <a:ext cx="9144000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cs-CZ" sz="1000" dirty="0" smtClean="0"/>
              <a:t>http://st3.geg.cz/</a:t>
            </a:r>
            <a:r>
              <a:rPr lang="cs-CZ" sz="1000" dirty="0" err="1" smtClean="0"/>
              <a:t>photo</a:t>
            </a:r>
            <a:r>
              <a:rPr lang="cs-CZ" sz="1000" dirty="0" smtClean="0"/>
              <a:t>/285558_detail.</a:t>
            </a:r>
            <a:r>
              <a:rPr lang="cs-CZ" sz="1000" dirty="0" err="1" smtClean="0"/>
              <a:t>jpg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947"/>
            <a:ext cx="8539584" cy="20882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Zástupný symbol pro obsah 5"/>
          <p:cNvSpPr>
            <a:spLocks noGrp="1"/>
          </p:cNvSpPr>
          <p:nvPr>
            <p:ph idx="1"/>
          </p:nvPr>
        </p:nvSpPr>
        <p:spPr>
          <a:xfrm>
            <a:off x="3297176" y="1909422"/>
            <a:ext cx="2592288" cy="583473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cs-CZ" sz="2800" b="1" dirty="0" smtClean="0"/>
              <a:t>další sovy</a:t>
            </a:r>
          </a:p>
          <a:p>
            <a:pPr>
              <a:buNone/>
            </a:pPr>
            <a:endParaRPr lang="cs-CZ" sz="2800" b="1" dirty="0" smtClean="0"/>
          </a:p>
          <a:p>
            <a:pPr>
              <a:buNone/>
            </a:pPr>
            <a:endParaRPr lang="cs-CZ" sz="2800" b="1" dirty="0"/>
          </a:p>
        </p:txBody>
      </p:sp>
      <p:pic>
        <p:nvPicPr>
          <p:cNvPr id="1026" name="Picture 2" descr="http://www.hlasek.com/foto/glaucidium_passerinum_ec621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015" y="2850134"/>
            <a:ext cx="3420000" cy="3420000"/>
          </a:xfrm>
          <a:prstGeom prst="rect">
            <a:avLst/>
          </a:prstGeom>
          <a:noFill/>
        </p:spPr>
      </p:pic>
      <p:sp>
        <p:nvSpPr>
          <p:cNvPr id="5" name="TextovéPole 4"/>
          <p:cNvSpPr txBox="1"/>
          <p:nvPr/>
        </p:nvSpPr>
        <p:spPr>
          <a:xfrm>
            <a:off x="939911" y="2440558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kulíšek nejmenší</a:t>
            </a:r>
            <a:endParaRPr lang="cs-CZ" sz="1600" b="1" dirty="0"/>
          </a:p>
        </p:txBody>
      </p:sp>
      <p:pic>
        <p:nvPicPr>
          <p:cNvPr id="2" name="Picture 2" descr="http://users.manchester.edu/Student/RJFlanders/LitBlockProject/snowy-owl-1.4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800341" y="2850134"/>
            <a:ext cx="5040000" cy="3414919"/>
          </a:xfrm>
          <a:prstGeom prst="rect">
            <a:avLst/>
          </a:prstGeom>
          <a:noFill/>
        </p:spPr>
      </p:pic>
      <p:sp>
        <p:nvSpPr>
          <p:cNvPr id="7" name="TextovéPole 6"/>
          <p:cNvSpPr txBox="1"/>
          <p:nvPr/>
        </p:nvSpPr>
        <p:spPr>
          <a:xfrm>
            <a:off x="5250743" y="2426786"/>
            <a:ext cx="1872208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cs-CZ" sz="1600" b="1" dirty="0" smtClean="0"/>
              <a:t>sovice sněžní</a:t>
            </a:r>
            <a:endParaRPr lang="cs-CZ" sz="1600" b="1" dirty="0"/>
          </a:p>
        </p:txBody>
      </p:sp>
      <p:sp>
        <p:nvSpPr>
          <p:cNvPr id="8" name="Obdélník 7"/>
          <p:cNvSpPr/>
          <p:nvPr/>
        </p:nvSpPr>
        <p:spPr>
          <a:xfrm>
            <a:off x="166015" y="6270134"/>
            <a:ext cx="3829922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http://www.</a:t>
            </a:r>
            <a:r>
              <a:rPr lang="cs-CZ" sz="1000" dirty="0" err="1" smtClean="0"/>
              <a:t>hlasek.com</a:t>
            </a:r>
            <a:r>
              <a:rPr lang="cs-CZ" sz="1000" dirty="0" smtClean="0"/>
              <a:t>/foto/</a:t>
            </a:r>
            <a:r>
              <a:rPr lang="cs-CZ" sz="1000" dirty="0" err="1" smtClean="0"/>
              <a:t>glaucidium</a:t>
            </a:r>
            <a:r>
              <a:rPr lang="cs-CZ" sz="1000" dirty="0" smtClean="0"/>
              <a:t>_</a:t>
            </a:r>
            <a:r>
              <a:rPr lang="cs-CZ" sz="1000" dirty="0" err="1" smtClean="0"/>
              <a:t>passerinum</a:t>
            </a:r>
            <a:r>
              <a:rPr lang="cs-CZ" sz="1000" dirty="0" smtClean="0"/>
              <a:t>_ec6210.jpg</a:t>
            </a:r>
            <a:endParaRPr lang="cs-CZ" sz="1000" dirty="0"/>
          </a:p>
        </p:txBody>
      </p:sp>
      <p:sp>
        <p:nvSpPr>
          <p:cNvPr id="9" name="Obdélník 8"/>
          <p:cNvSpPr/>
          <p:nvPr/>
        </p:nvSpPr>
        <p:spPr>
          <a:xfrm>
            <a:off x="3838712" y="6270134"/>
            <a:ext cx="476573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cs-CZ" sz="1000" dirty="0" smtClean="0"/>
              <a:t>http://users.manchester.edu/Student/RJFlanders/LitBlockProject/snowy-owl-1.4.jpg</a:t>
            </a:r>
            <a:endParaRPr lang="cs-CZ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Motiv sady Office">
  <a:themeElements>
    <a:clrScheme name="Kancelář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celář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celář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1734</TotalTime>
  <Words>265</Words>
  <Application>Microsoft Office PowerPoint</Application>
  <PresentationFormat>Předvádění na obrazovce (4:3)</PresentationFormat>
  <Paragraphs>44</Paragraphs>
  <Slides>9</Slides>
  <Notes>0</Notes>
  <HiddenSlides>0</HiddenSlides>
  <MMClips>0</MMClips>
  <ScaleCrop>false</ScaleCrop>
  <HeadingPairs>
    <vt:vector size="4" baseType="variant">
      <vt:variant>
        <vt:lpstr>Motiv</vt:lpstr>
      </vt:variant>
      <vt:variant>
        <vt:i4>1</vt:i4>
      </vt:variant>
      <vt:variant>
        <vt:lpstr>Nadpisy snímků</vt:lpstr>
      </vt:variant>
      <vt:variant>
        <vt:i4>9</vt:i4>
      </vt:variant>
    </vt:vector>
  </HeadingPairs>
  <TitlesOfParts>
    <vt:vector size="10" baseType="lpstr">
      <vt:lpstr>Motiv sady Office</vt:lpstr>
      <vt:lpstr>Prezentace aplikace PowerPoint</vt:lpstr>
      <vt:lpstr>  Sovy </vt:lpstr>
      <vt:lpstr>Charakteristika řádu:</vt:lpstr>
      <vt:lpstr>Charakteristika řádu:</vt:lpstr>
      <vt:lpstr>Prezentace aplikace PowerPoint</vt:lpstr>
      <vt:lpstr>Prezentace aplikace PowerPoint</vt:lpstr>
      <vt:lpstr>Prezentace aplikace PowerPoint</vt:lpstr>
      <vt:lpstr>Prezentace aplikace PowerPoint</vt:lpstr>
      <vt:lpstr>Prezentace aplikace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Snímek 1</dc:title>
  <dc:creator>ZŠ Dr. Peška, Chrudim</dc:creator>
  <cp:lastModifiedBy>Owner</cp:lastModifiedBy>
  <cp:revision>100</cp:revision>
  <dcterms:created xsi:type="dcterms:W3CDTF">2011-11-15T11:05:27Z</dcterms:created>
  <dcterms:modified xsi:type="dcterms:W3CDTF">2013-01-09T16:28:01Z</dcterms:modified>
</cp:coreProperties>
</file>