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2" r:id="rId6"/>
    <p:sldId id="260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66"/>
    <a:srgbClr val="CC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5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5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5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9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2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6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4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0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0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64A5-E9A1-4777-8C6C-ECB9275754AB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52D4-2442-45E0-90B9-8D2BF11F2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0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SHODNOST GEOMETRICKÝCH ÚTVARŮ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60128" y="393305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Mgr. Veronika </a:t>
            </a:r>
            <a:r>
              <a:rPr lang="cs-CZ" dirty="0" smtClean="0"/>
              <a:t>Pluhařová</a:t>
            </a:r>
          </a:p>
          <a:p>
            <a:r>
              <a:rPr lang="cs-CZ" dirty="0" smtClean="0"/>
              <a:t>únor - duben </a:t>
            </a:r>
            <a:r>
              <a:rPr lang="cs-CZ" dirty="0" smtClean="0"/>
              <a:t>2012</a:t>
            </a:r>
          </a:p>
          <a:p>
            <a:r>
              <a:rPr lang="cs-CZ" dirty="0" smtClean="0"/>
              <a:t>MATEMATIKA </a:t>
            </a:r>
            <a:r>
              <a:rPr lang="cs-CZ" dirty="0"/>
              <a:t>7</a:t>
            </a:r>
            <a:r>
              <a:rPr lang="cs-CZ" dirty="0" smtClean="0"/>
              <a:t>. ročník</a:t>
            </a:r>
          </a:p>
          <a:p>
            <a:r>
              <a:rPr lang="cs-CZ" dirty="0" smtClean="0"/>
              <a:t>Základní škola, Chrudim, Dr. Peška 768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9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5728" y="1650787"/>
            <a:ext cx="8229600" cy="5090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Řešení: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2" name="Pravoúhlý trojúhelník 1"/>
          <p:cNvSpPr/>
          <p:nvPr/>
        </p:nvSpPr>
        <p:spPr>
          <a:xfrm>
            <a:off x="1331640" y="2636912"/>
            <a:ext cx="1440160" cy="1296144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oúhlý trojúhelník 5"/>
          <p:cNvSpPr/>
          <p:nvPr/>
        </p:nvSpPr>
        <p:spPr>
          <a:xfrm flipV="1">
            <a:off x="4091470" y="4882803"/>
            <a:ext cx="1440160" cy="1296144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ovnoramenný trojúhelník 2"/>
          <p:cNvSpPr/>
          <p:nvPr/>
        </p:nvSpPr>
        <p:spPr>
          <a:xfrm>
            <a:off x="3635896" y="2456892"/>
            <a:ext cx="1296144" cy="1656184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ovnoramenný trojúhelník 7"/>
          <p:cNvSpPr/>
          <p:nvPr/>
        </p:nvSpPr>
        <p:spPr>
          <a:xfrm rot="3600000" flipH="1">
            <a:off x="6549288" y="4391551"/>
            <a:ext cx="1296144" cy="1656184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oúhlý trojúhelník 4"/>
          <p:cNvSpPr/>
          <p:nvPr/>
        </p:nvSpPr>
        <p:spPr>
          <a:xfrm rot="1137910">
            <a:off x="1040051" y="4799199"/>
            <a:ext cx="2448272" cy="1317096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ravoúhlý trojúhelník 9"/>
          <p:cNvSpPr/>
          <p:nvPr/>
        </p:nvSpPr>
        <p:spPr>
          <a:xfrm rot="20462090" flipV="1">
            <a:off x="6062376" y="2626436"/>
            <a:ext cx="2448272" cy="1317096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89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Můžeme-li dva geometrické útvary libovolně přemístit tak, aby se po přemístění kryly, jsou tyto útvary </a:t>
            </a:r>
            <a:r>
              <a:rPr lang="cs-CZ" b="1" dirty="0" smtClean="0">
                <a:solidFill>
                  <a:srgbClr val="FF0000"/>
                </a:solidFill>
              </a:rPr>
              <a:t>shodné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http</a:t>
            </a:r>
            <a:r>
              <a:rPr lang="cs-CZ" sz="1400" dirty="0"/>
              <a:t>://office.microsoft.com/cs-cz/images/</a:t>
            </a:r>
          </a:p>
          <a:p>
            <a:pPr marL="0" lvl="0" indent="0">
              <a:buNone/>
            </a:pP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71925"/>
            <a:ext cx="196147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688859" y="3962725"/>
            <a:ext cx="196147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5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dirty="0" smtClean="0"/>
              <a:t>Útvar A je shodný s útvarem B. </a:t>
            </a:r>
          </a:p>
          <a:p>
            <a:pPr marL="0" lvl="0" indent="0">
              <a:buNone/>
            </a:pPr>
            <a:r>
              <a:rPr lang="cs-CZ" dirty="0" smtClean="0"/>
              <a:t>		    A			     B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A </a:t>
            </a:r>
            <a:r>
              <a:rPr lang="cs-CZ" b="1" dirty="0" smtClean="0">
                <a:solidFill>
                  <a:srgbClr val="FF0000"/>
                </a:solidFill>
              </a:rPr>
              <a:t>≅</a:t>
            </a:r>
            <a:r>
              <a:rPr lang="cs-CZ" b="1" dirty="0" smtClean="0"/>
              <a:t> B</a:t>
            </a:r>
          </a:p>
          <a:p>
            <a:pPr marL="0" lvl="0" indent="0" algn="ctr">
              <a:buNone/>
            </a:pPr>
            <a:endParaRPr lang="cs-CZ" sz="1400" dirty="0" smtClean="0"/>
          </a:p>
          <a:p>
            <a:pPr marL="0" lvl="0" indent="0" algn="ctr">
              <a:buNone/>
            </a:pPr>
            <a:r>
              <a:rPr lang="cs-CZ" sz="1400" dirty="0" smtClean="0"/>
              <a:t>http</a:t>
            </a:r>
            <a:r>
              <a:rPr lang="cs-CZ" sz="1400" dirty="0"/>
              <a:t>://office.microsoft.com/cs-cz/images/</a:t>
            </a:r>
          </a:p>
          <a:p>
            <a:pPr marL="0" indent="0" algn="ctr">
              <a:buNone/>
            </a:pPr>
            <a:endParaRPr lang="cs-CZ" b="1" dirty="0"/>
          </a:p>
          <a:p>
            <a:pPr marL="0" lvl="0" indent="0" algn="ctr">
              <a:buNone/>
            </a:pP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10" y="3356992"/>
            <a:ext cx="196147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892176" y="3212976"/>
            <a:ext cx="196147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8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Přímo shodné útvary </a:t>
            </a:r>
            <a:r>
              <a:rPr lang="cs-CZ" dirty="0" smtClean="0"/>
              <a:t>jsou dva útvary, jež jsou shodné a nejsou převrácené (zrcadlově).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 algn="ctr">
              <a:buNone/>
            </a:pPr>
            <a:r>
              <a:rPr lang="cs-CZ" sz="1400" dirty="0" smtClean="0"/>
              <a:t>http</a:t>
            </a:r>
            <a:r>
              <a:rPr lang="cs-CZ" sz="1400" dirty="0"/>
              <a:t>://office.microsoft.com/cs-cz/images</a:t>
            </a:r>
            <a:r>
              <a:rPr lang="cs-CZ" sz="1400" dirty="0" smtClean="0"/>
              <a:t>/</a:t>
            </a:r>
            <a:endParaRPr lang="cs-CZ" sz="14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 descr="C:\Users\Owner\AppData\Local\Microsoft\Windows\Temporary Internet Files\Low\Content.IE5\PVAO1UFP\MC90043450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1457960" cy="19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C:\Users\Owner\AppData\Local\Microsoft\Windows\Temporary Internet Files\Low\Content.IE5\PVAO1UFP\MC90043450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684054" y="3455938"/>
            <a:ext cx="1457960" cy="19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81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021" y="1916832"/>
            <a:ext cx="8229600" cy="43139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/>
              <a:t>Nepřímo shodné útvary </a:t>
            </a:r>
            <a:r>
              <a:rPr lang="cs-CZ" dirty="0" smtClean="0"/>
              <a:t>jsou dva útvary, jež jsou shodné a jsou převrácené (zrcadlově).</a:t>
            </a:r>
            <a:r>
              <a:rPr lang="cs-CZ" dirty="0"/>
              <a:t> </a:t>
            </a:r>
            <a:endParaRPr lang="cs-CZ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http</a:t>
            </a:r>
            <a:r>
              <a:rPr lang="cs-CZ" sz="1400" dirty="0"/>
              <a:t>://office.microsoft.com/cs-cz/images</a:t>
            </a:r>
            <a:r>
              <a:rPr lang="cs-CZ" sz="1400" dirty="0" smtClean="0"/>
              <a:t>/</a:t>
            </a:r>
            <a:endParaRPr lang="cs-CZ" sz="14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 descr="C:\Users\Owner\AppData\Local\Microsoft\Windows\Temporary Internet Files\Low\Content.IE5\PVAO1UFP\MC90043450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1457960" cy="19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C:\Users\Owner\AppData\Local\Microsoft\Windows\Temporary Internet Files\Low\Content.IE5\PVAO1UFP\MC90043450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84054" y="3455938"/>
            <a:ext cx="1457960" cy="193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6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5728" y="165078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Shodné úsečky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Shodné úsečky mají </a:t>
            </a:r>
            <a:r>
              <a:rPr lang="cs-CZ" b="1" dirty="0" smtClean="0"/>
              <a:t>stejnou</a:t>
            </a:r>
            <a:r>
              <a:rPr lang="cs-CZ" dirty="0" smtClean="0"/>
              <a:t> </a:t>
            </a:r>
            <a:r>
              <a:rPr lang="cs-CZ" b="1" dirty="0" smtClean="0"/>
              <a:t>délku</a:t>
            </a:r>
            <a:r>
              <a:rPr lang="cs-CZ" dirty="0" smtClean="0"/>
              <a:t>: IABI = ICDI</a:t>
            </a:r>
          </a:p>
          <a:p>
            <a:pPr marL="0" indent="0">
              <a:buNone/>
            </a:pPr>
            <a:r>
              <a:rPr lang="cs-CZ" dirty="0" smtClean="0"/>
              <a:t>Úsečky AB a CD jsou </a:t>
            </a:r>
            <a:r>
              <a:rPr lang="cs-CZ" b="1" dirty="0" smtClean="0"/>
              <a:t>shodné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AB </a:t>
            </a:r>
            <a:r>
              <a:rPr lang="cs-CZ" b="1" dirty="0"/>
              <a:t>≅</a:t>
            </a:r>
            <a:r>
              <a:rPr lang="cs-CZ" b="1" dirty="0" smtClean="0"/>
              <a:t> CD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  <p:grpSp>
        <p:nvGrpSpPr>
          <p:cNvPr id="9" name="Skupina 8"/>
          <p:cNvGrpSpPr/>
          <p:nvPr/>
        </p:nvGrpSpPr>
        <p:grpSpPr>
          <a:xfrm>
            <a:off x="755576" y="2699627"/>
            <a:ext cx="3470943" cy="1098705"/>
            <a:chOff x="755576" y="2699627"/>
            <a:chExt cx="3470943" cy="1098705"/>
          </a:xfrm>
        </p:grpSpPr>
        <p:cxnSp>
          <p:nvCxnSpPr>
            <p:cNvPr id="6" name="Přímá spojnice 5"/>
            <p:cNvCxnSpPr/>
            <p:nvPr/>
          </p:nvCxnSpPr>
          <p:spPr>
            <a:xfrm flipV="1">
              <a:off x="899592" y="2708920"/>
              <a:ext cx="2736304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755576" y="34290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A</a:t>
              </a:r>
              <a:endParaRPr lang="cs-CZ" b="1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3506439" y="2699627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B</a:t>
              </a:r>
              <a:endParaRPr lang="cs-CZ" b="1" dirty="0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4660528" y="1700807"/>
            <a:ext cx="3075585" cy="2736304"/>
            <a:chOff x="4660528" y="1700807"/>
            <a:chExt cx="3075585" cy="2736304"/>
          </a:xfrm>
        </p:grpSpPr>
        <p:cxnSp>
          <p:nvCxnSpPr>
            <p:cNvPr id="10" name="Přímá spojnice 9"/>
            <p:cNvCxnSpPr/>
            <p:nvPr/>
          </p:nvCxnSpPr>
          <p:spPr>
            <a:xfrm rot="2700000" flipV="1">
              <a:off x="4785904" y="2708919"/>
              <a:ext cx="2736304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4660528" y="2330295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C</a:t>
              </a:r>
              <a:endParaRPr lang="cs-CZ" b="1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7016033" y="3667541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/>
                <a:t>D</a:t>
              </a:r>
              <a:endParaRPr lang="cs-CZ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751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8229600" cy="36593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395536" y="1812366"/>
            <a:ext cx="2252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/>
              <a:t>Shodné</a:t>
            </a:r>
            <a:r>
              <a:rPr lang="cs-CZ" b="1" dirty="0"/>
              <a:t> </a:t>
            </a:r>
            <a:r>
              <a:rPr lang="cs-CZ" sz="3200" b="1" dirty="0"/>
              <a:t>úhly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5700174"/>
            <a:ext cx="1126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Program </a:t>
            </a:r>
            <a:r>
              <a:rPr lang="cs-CZ" sz="1400" dirty="0" err="1" smtClean="0"/>
              <a:t>Geogebra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889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>
              <a:xfrm>
                <a:off x="545728" y="1650787"/>
                <a:ext cx="8229600" cy="509058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cs-CZ" b="1" dirty="0" smtClean="0"/>
                  <a:t>Shodné úhly</a:t>
                </a:r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Shodné úhly mají </a:t>
                </a:r>
                <a:r>
                  <a:rPr lang="cs-CZ" b="1" dirty="0" smtClean="0"/>
                  <a:t>stejnou</a:t>
                </a:r>
                <a:r>
                  <a:rPr lang="cs-CZ" dirty="0" smtClean="0"/>
                  <a:t> </a:t>
                </a:r>
                <a:r>
                  <a:rPr lang="cs-CZ" b="1" dirty="0" smtClean="0"/>
                  <a:t>velikost</a:t>
                </a:r>
                <a:r>
                  <a:rPr lang="cs-CZ" dirty="0" smtClean="0"/>
                  <a:t>:        </a:t>
                </a:r>
              </a:p>
              <a:p>
                <a:r>
                  <a:rPr lang="cs-CZ" dirty="0" smtClean="0"/>
                  <a:t>I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cs-CZ" dirty="0" smtClean="0"/>
                  <a:t>ABA´I = I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cs-CZ" dirty="0" smtClean="0"/>
                  <a:t>DCD´I</a:t>
                </a:r>
              </a:p>
              <a:p>
                <a:pPr marL="0" indent="0">
                  <a:buNone/>
                </a:pPr>
                <a:r>
                  <a:rPr lang="cs-CZ" dirty="0" smtClean="0"/>
                  <a:t>Úhly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ea typeface="Cambria Math"/>
                      </a:rPr>
                      <m:t>a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cs-CZ" dirty="0" smtClean="0"/>
                  <a:t> jsou </a:t>
                </a:r>
                <a:r>
                  <a:rPr lang="cs-CZ" b="1" dirty="0" smtClean="0"/>
                  <a:t>shodné</a:t>
                </a:r>
                <a:r>
                  <a:rPr lang="cs-CZ" dirty="0" smtClean="0"/>
                  <a:t>.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cs-CZ" dirty="0"/>
                  <a:t>ABA</a:t>
                </a:r>
                <a:r>
                  <a:rPr lang="cs-CZ" dirty="0" smtClean="0"/>
                  <a:t>´ </a:t>
                </a:r>
                <a:r>
                  <a:rPr lang="cs-CZ" b="1" dirty="0"/>
                  <a:t>≅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cs-CZ" dirty="0"/>
                  <a:t>DCD</a:t>
                </a:r>
                <a:r>
                  <a:rPr lang="cs-CZ" dirty="0" smtClean="0"/>
                  <a:t>´</a:t>
                </a:r>
                <a:endParaRPr lang="cs-CZ" b="1" dirty="0"/>
              </a:p>
            </p:txBody>
          </p:sp>
        </mc:Choice>
        <mc:Fallback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5728" y="1650787"/>
                <a:ext cx="8229600" cy="5090581"/>
              </a:xfrm>
              <a:blipFill rotWithShape="1">
                <a:blip r:embed="rId3"/>
                <a:stretch>
                  <a:fillRect l="-1778" t="-2395" b="-26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Obrázek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5755640" cy="255778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ovéPole 16"/>
          <p:cNvSpPr txBox="1"/>
          <p:nvPr/>
        </p:nvSpPr>
        <p:spPr>
          <a:xfrm>
            <a:off x="1475656" y="4372986"/>
            <a:ext cx="11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Program </a:t>
            </a:r>
            <a:r>
              <a:rPr lang="cs-CZ" sz="1200" dirty="0" err="1" smtClean="0"/>
              <a:t>Geogebra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779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5728" y="1650787"/>
            <a:ext cx="8229600" cy="5090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Vyber shodné útvary: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2" name="Pravoúhlý trojúhelník 1"/>
          <p:cNvSpPr/>
          <p:nvPr/>
        </p:nvSpPr>
        <p:spPr>
          <a:xfrm>
            <a:off x="1331640" y="2636912"/>
            <a:ext cx="1440160" cy="1296144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oúhlý trojúhelník 5"/>
          <p:cNvSpPr/>
          <p:nvPr/>
        </p:nvSpPr>
        <p:spPr>
          <a:xfrm flipV="1">
            <a:off x="4067944" y="4882803"/>
            <a:ext cx="1440160" cy="1296144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ovnoramenný trojúhelník 2"/>
          <p:cNvSpPr/>
          <p:nvPr/>
        </p:nvSpPr>
        <p:spPr>
          <a:xfrm>
            <a:off x="3635896" y="2456892"/>
            <a:ext cx="1296144" cy="165618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ovnoramenný trojúhelník 7"/>
          <p:cNvSpPr/>
          <p:nvPr/>
        </p:nvSpPr>
        <p:spPr>
          <a:xfrm rot="3600000" flipH="1">
            <a:off x="6366794" y="4391551"/>
            <a:ext cx="1296144" cy="165618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oúhlý trojúhelník 4"/>
          <p:cNvSpPr/>
          <p:nvPr/>
        </p:nvSpPr>
        <p:spPr>
          <a:xfrm rot="1137910">
            <a:off x="1040051" y="4799199"/>
            <a:ext cx="2448272" cy="131709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ravoúhlý trojúhelník 9"/>
          <p:cNvSpPr/>
          <p:nvPr/>
        </p:nvSpPr>
        <p:spPr>
          <a:xfrm rot="20462090" flipV="1">
            <a:off x="6062376" y="2626436"/>
            <a:ext cx="2448272" cy="131709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7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546</TotalTime>
  <Words>161</Words>
  <Application>Microsoft Office PowerPoint</Application>
  <PresentationFormat>Předvádění na obrazovce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SHODNOST GEOMETRICKÝCH ÚTVARŮ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Owner</dc:creator>
  <cp:lastModifiedBy>Owner</cp:lastModifiedBy>
  <cp:revision>48</cp:revision>
  <dcterms:created xsi:type="dcterms:W3CDTF">2011-11-11T21:08:23Z</dcterms:created>
  <dcterms:modified xsi:type="dcterms:W3CDTF">2012-04-02T11:29:01Z</dcterms:modified>
</cp:coreProperties>
</file>