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257" r:id="rId3"/>
    <p:sldId id="302" r:id="rId4"/>
    <p:sldId id="318" r:id="rId5"/>
    <p:sldId id="276" r:id="rId6"/>
    <p:sldId id="307" r:id="rId7"/>
    <p:sldId id="308" r:id="rId8"/>
    <p:sldId id="309" r:id="rId9"/>
    <p:sldId id="310" r:id="rId10"/>
    <p:sldId id="282" r:id="rId11"/>
    <p:sldId id="311" r:id="rId12"/>
    <p:sldId id="312" r:id="rId13"/>
    <p:sldId id="313" r:id="rId14"/>
    <p:sldId id="294" r:id="rId15"/>
    <p:sldId id="314" r:id="rId16"/>
    <p:sldId id="315" r:id="rId17"/>
    <p:sldId id="316" r:id="rId18"/>
    <p:sldId id="317" r:id="rId19"/>
    <p:sldId id="31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36D7D-972F-410F-82F3-8A662AAD1305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D7BEF-9513-42D9-89CF-777455D39A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0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D7BEF-9513-42D9-89CF-777455D39A6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D7BEF-9513-42D9-89CF-777455D39A6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B566-EEC4-4872-AD07-AFFC5E64ACE7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0655-698D-43EB-AF73-51B3FBAED7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KONĚ, OSLI A ZEBRY</a:t>
            </a:r>
          </a:p>
          <a:p>
            <a:r>
              <a:rPr lang="cs-CZ" b="1" dirty="0" smtClean="0"/>
              <a:t>Mgr. Jaroslav Víšek</a:t>
            </a:r>
          </a:p>
          <a:p>
            <a:r>
              <a:rPr lang="cs-CZ" b="1" dirty="0" smtClean="0"/>
              <a:t>II. pololetí 2011/2012</a:t>
            </a:r>
          </a:p>
          <a:p>
            <a:r>
              <a:rPr lang="cs-CZ" b="1" dirty="0" smtClean="0"/>
              <a:t>Přírodopis 7. ročník</a:t>
            </a:r>
          </a:p>
          <a:p>
            <a:r>
              <a:rPr lang="cs-CZ" b="1" dirty="0" smtClean="0"/>
              <a:t>Základní škola, Chrudim, Dr. Peška 768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2400" cy="648072"/>
          </a:xfrm>
        </p:spPr>
        <p:txBody>
          <a:bodyPr>
            <a:normAutofit/>
          </a:bodyPr>
          <a:lstStyle/>
          <a:p>
            <a:r>
              <a:rPr lang="cs-CZ" sz="3200" cap="none" dirty="0" smtClean="0"/>
              <a:t>Zebry</a:t>
            </a:r>
            <a:endParaRPr lang="cs-CZ" sz="32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7920880" cy="4007251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černobíle pruhovaní kopytníci</a:t>
            </a:r>
          </a:p>
          <a:p>
            <a:pPr>
              <a:buFontTx/>
              <a:buChar char="-"/>
            </a:pPr>
            <a:r>
              <a:rPr lang="cs-CZ" sz="2400" dirty="0" smtClean="0"/>
              <a:t> žíně jim narůstají až od poloviny ocasu</a:t>
            </a:r>
          </a:p>
          <a:p>
            <a:pPr>
              <a:buFontTx/>
              <a:buChar char="-"/>
            </a:pPr>
            <a:r>
              <a:rPr lang="cs-CZ" sz="2400" dirty="0" smtClean="0"/>
              <a:t> kaštany mají jen na hrudních končetinách</a:t>
            </a:r>
          </a:p>
          <a:p>
            <a:pPr>
              <a:buFontTx/>
              <a:buChar char="-"/>
            </a:pPr>
            <a:r>
              <a:rPr lang="cs-CZ" sz="2400" dirty="0" smtClean="0"/>
              <a:t> typičtí obyvatelé afrických savan</a:t>
            </a:r>
          </a:p>
          <a:p>
            <a:pPr>
              <a:buFontTx/>
              <a:buChar char="-"/>
            </a:pPr>
            <a:r>
              <a:rPr lang="cs-CZ" sz="2400" dirty="0" smtClean="0"/>
              <a:t> s koňmi se kříží na nevýrazně pruhované hnědé </a:t>
            </a:r>
            <a:r>
              <a:rPr lang="cs-CZ" sz="2400" dirty="0" err="1" smtClean="0"/>
              <a:t>zebroidy</a:t>
            </a: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 zřejmě 3 druhy: </a:t>
            </a:r>
          </a:p>
          <a:p>
            <a:r>
              <a:rPr lang="cs-CZ" sz="2400" dirty="0" smtClean="0"/>
              <a:t>	- zebra </a:t>
            </a:r>
            <a:r>
              <a:rPr lang="cs-CZ" sz="2400" dirty="0" err="1" smtClean="0"/>
              <a:t>Grévyho</a:t>
            </a:r>
            <a:r>
              <a:rPr lang="cs-CZ" sz="2400" dirty="0" smtClean="0"/>
              <a:t> - největší, „oslí“ zebra</a:t>
            </a:r>
          </a:p>
          <a:p>
            <a:r>
              <a:rPr lang="cs-CZ" sz="2400" dirty="0" smtClean="0"/>
              <a:t>	- zebra stepní - vytváří celou řadu poddruhů</a:t>
            </a:r>
          </a:p>
          <a:p>
            <a:r>
              <a:rPr lang="cs-CZ" sz="2400" dirty="0" smtClean="0"/>
              <a:t>	- zebra horská -  podruh kapská a Hartmannové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420888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zebra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Grévyho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50" name="Picture 6" descr="http://www.shoarns.com/Grevys%20Zebra%20young%20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57455"/>
            <a:ext cx="3744416" cy="2503329"/>
          </a:xfrm>
          <a:prstGeom prst="rect">
            <a:avLst/>
          </a:prstGeom>
          <a:noFill/>
        </p:spPr>
      </p:pic>
      <p:pic>
        <p:nvPicPr>
          <p:cNvPr id="6152" name="Picture 8" descr="http://image.shutterstock.com/display_pic_with_logo/50543/50543,1182044344,11/stock-photo--grevy-s-zebra-s-rears-3539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246" y="3257455"/>
            <a:ext cx="3738993" cy="265884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438695" y="5986215"/>
            <a:ext cx="372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shoarns.com</a:t>
            </a:r>
            <a:r>
              <a:rPr lang="cs-CZ" sz="1200" dirty="0" smtClean="0"/>
              <a:t>/</a:t>
            </a:r>
            <a:r>
              <a:rPr lang="cs-CZ" sz="1200" dirty="0" err="1" smtClean="0"/>
              <a:t>Grevys</a:t>
            </a:r>
            <a:r>
              <a:rPr lang="cs-CZ" sz="1200" dirty="0" smtClean="0"/>
              <a:t>%20Zebra%20young%20small.JPG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4572000" y="600145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http://image.</a:t>
            </a:r>
            <a:r>
              <a:rPr lang="cs-CZ" sz="1200" dirty="0" err="1" smtClean="0"/>
              <a:t>shutterstock.com</a:t>
            </a:r>
            <a:r>
              <a:rPr lang="cs-CZ" sz="1200" dirty="0" smtClean="0"/>
              <a:t>/display_pic_</a:t>
            </a:r>
            <a:r>
              <a:rPr lang="cs-CZ" sz="1200" dirty="0" err="1" smtClean="0"/>
              <a:t>with</a:t>
            </a:r>
            <a:r>
              <a:rPr lang="cs-CZ" sz="1200" dirty="0" smtClean="0"/>
              <a:t>_logo/50543/50543,1182044344,11/</a:t>
            </a:r>
            <a:r>
              <a:rPr lang="cs-CZ" sz="1200" dirty="0" err="1" smtClean="0"/>
              <a:t>stock</a:t>
            </a:r>
            <a:r>
              <a:rPr lang="cs-CZ" sz="1200" dirty="0" smtClean="0"/>
              <a:t>-</a:t>
            </a:r>
            <a:r>
              <a:rPr lang="cs-CZ" sz="1200" dirty="0" err="1" smtClean="0"/>
              <a:t>photo</a:t>
            </a:r>
            <a:r>
              <a:rPr lang="cs-CZ" sz="1200" dirty="0" smtClean="0"/>
              <a:t>--</a:t>
            </a:r>
            <a:r>
              <a:rPr lang="cs-CZ" sz="1200" dirty="0" err="1" smtClean="0"/>
              <a:t>grevy</a:t>
            </a:r>
            <a:r>
              <a:rPr lang="cs-CZ" sz="1200" dirty="0" smtClean="0"/>
              <a:t>-s-zebra-s-</a:t>
            </a:r>
            <a:r>
              <a:rPr lang="cs-CZ" sz="1200" dirty="0" err="1" smtClean="0"/>
              <a:t>rears</a:t>
            </a:r>
            <a:r>
              <a:rPr lang="cs-CZ" sz="1200" dirty="0" smtClean="0"/>
              <a:t>-3539043.jpg</a:t>
            </a:r>
            <a:endParaRPr lang="cs-CZ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15516" y="2384884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zebra stepní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http://uklid.ksena.cz/content/image/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471" y="2581506"/>
            <a:ext cx="4320000" cy="3459377"/>
          </a:xfrm>
          <a:prstGeom prst="rect">
            <a:avLst/>
          </a:prstGeom>
          <a:noFill/>
        </p:spPr>
      </p:pic>
      <p:pic>
        <p:nvPicPr>
          <p:cNvPr id="5126" name="Picture 6" descr="http://www.chovprochazka.estranky.cz/img/mid/380/zebra-damar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012448"/>
            <a:ext cx="3600000" cy="298173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5536" y="6107908"/>
            <a:ext cx="519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chovprochazka.estranky.cz</a:t>
            </a:r>
            <a:r>
              <a:rPr lang="cs-CZ" sz="1200" dirty="0" smtClean="0"/>
              <a:t>/</a:t>
            </a:r>
            <a:r>
              <a:rPr lang="cs-CZ" sz="1200" dirty="0" err="1" smtClean="0"/>
              <a:t>img</a:t>
            </a:r>
            <a:r>
              <a:rPr lang="cs-CZ" sz="1200" dirty="0" smtClean="0"/>
              <a:t>/</a:t>
            </a:r>
            <a:r>
              <a:rPr lang="cs-CZ" sz="1200" dirty="0" err="1" smtClean="0"/>
              <a:t>mid</a:t>
            </a:r>
            <a:r>
              <a:rPr lang="cs-CZ" sz="1200" dirty="0" smtClean="0"/>
              <a:t>/380/zebra-</a:t>
            </a:r>
            <a:r>
              <a:rPr lang="cs-CZ" sz="1200" dirty="0" err="1" smtClean="0"/>
              <a:t>damarska.jpg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5585696" y="6079544"/>
            <a:ext cx="3558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http://uklid.ksena.cz/content/image/aa.jpg</a:t>
            </a:r>
            <a:endParaRPr lang="cs-CZ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10185" y="2276872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zebra horská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2" name="Picture 6" descr="http://www.quantum-conservation.org/EEP/Hartman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0908"/>
            <a:ext cx="3157894" cy="3600000"/>
          </a:xfrm>
          <a:prstGeom prst="rect">
            <a:avLst/>
          </a:prstGeom>
          <a:noFill/>
        </p:spPr>
      </p:pic>
      <p:pic>
        <p:nvPicPr>
          <p:cNvPr id="4104" name="Picture 8" descr="http://www.biolib.cz/IMG/GAL/1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56" y="2934590"/>
            <a:ext cx="3960440" cy="305284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024714" y="6073365"/>
            <a:ext cx="27179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biolib.cz</a:t>
            </a:r>
            <a:r>
              <a:rPr lang="cs-CZ" sz="1200" dirty="0" smtClean="0"/>
              <a:t>/IMG/GAL/1860.jpg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4572000" y="62118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quantum</a:t>
            </a:r>
            <a:r>
              <a:rPr lang="cs-CZ" sz="1200" dirty="0" smtClean="0"/>
              <a:t>-</a:t>
            </a:r>
            <a:r>
              <a:rPr lang="cs-CZ" sz="1200" dirty="0" err="1" smtClean="0"/>
              <a:t>conservation.org</a:t>
            </a:r>
            <a:r>
              <a:rPr lang="cs-CZ" sz="1200" dirty="0" smtClean="0"/>
              <a:t>/EEP/Hartmann.</a:t>
            </a:r>
            <a:r>
              <a:rPr lang="cs-CZ" sz="1200" dirty="0" err="1" smtClean="0"/>
              <a:t>gif</a:t>
            </a:r>
            <a:endParaRPr lang="cs-CZ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7"/>
            <a:ext cx="7772400" cy="648071"/>
          </a:xfrm>
        </p:spPr>
        <p:txBody>
          <a:bodyPr>
            <a:normAutofit/>
          </a:bodyPr>
          <a:lstStyle/>
          <a:p>
            <a:r>
              <a:rPr lang="cs-CZ" sz="2800" cap="none" dirty="0" smtClean="0"/>
              <a:t>Osli</a:t>
            </a:r>
            <a:endParaRPr lang="cs-CZ" sz="28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920880" cy="4154984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šedí nebo plaví kopytníci s tmavým úhořím pruhem</a:t>
            </a:r>
          </a:p>
          <a:p>
            <a:pPr>
              <a:buFontTx/>
              <a:buChar char="-"/>
            </a:pPr>
            <a:r>
              <a:rPr lang="cs-CZ" sz="2400" dirty="0" smtClean="0"/>
              <a:t> žíně narůstají od poloviny ocasu nebo tvoří třapec na konci</a:t>
            </a:r>
          </a:p>
          <a:p>
            <a:pPr>
              <a:buFontTx/>
              <a:buChar char="-"/>
            </a:pPr>
            <a:r>
              <a:rPr lang="cs-CZ" sz="2400" dirty="0" smtClean="0"/>
              <a:t> kaštany jsou jen na hrudních končetinách</a:t>
            </a:r>
          </a:p>
          <a:p>
            <a:pPr>
              <a:buFontTx/>
              <a:buChar char="-"/>
            </a:pPr>
            <a:r>
              <a:rPr lang="cs-CZ" sz="2400" dirty="0" smtClean="0"/>
              <a:t> jsou velmi nenároční, vytrvalí a obratně se pohybují v horském terénu</a:t>
            </a:r>
          </a:p>
          <a:p>
            <a:pPr>
              <a:buFontTx/>
              <a:buChar char="-"/>
            </a:pPr>
            <a:r>
              <a:rPr lang="cs-CZ" sz="2400" dirty="0" smtClean="0"/>
              <a:t> afričtí osli jsou šedaví, drobnější a mají delší boltce; přes plece se jim táhne příčný tmavý pruh, který s pruhem úhořím tvoří ramenní kříž</a:t>
            </a:r>
          </a:p>
          <a:p>
            <a:pPr>
              <a:buFontTx/>
              <a:buChar char="-"/>
            </a:pPr>
            <a:r>
              <a:rPr lang="cs-CZ" sz="2400" dirty="0" smtClean="0"/>
              <a:t> asijští osli (poloosli) jsou pískově zbarveni, vyšší a mají kratší boltce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25529" y="2240868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afričtí osli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ezoo.cz/files/zvire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198" y="2816932"/>
            <a:ext cx="4032448" cy="3024336"/>
          </a:xfrm>
          <a:prstGeom prst="rect">
            <a:avLst/>
          </a:prstGeom>
          <a:noFill/>
        </p:spPr>
      </p:pic>
      <p:pic>
        <p:nvPicPr>
          <p:cNvPr id="2052" name="Picture 4" descr="http://photos.zoochat.com/large/somali_wild_ass_marwell_25th_june_2008_2_-73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28" y="3068960"/>
            <a:ext cx="4084591" cy="252028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54771" y="5815446"/>
            <a:ext cx="374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http://photos.zoochat.com/large/somali_wild_ass_marwell_25th_june_2008_2_-73000.jpg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391968" y="5967861"/>
            <a:ext cx="2536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ezoo.cz</a:t>
            </a:r>
            <a:r>
              <a:rPr lang="cs-CZ" sz="1200" dirty="0" smtClean="0"/>
              <a:t>/</a:t>
            </a:r>
            <a:r>
              <a:rPr lang="cs-CZ" sz="1200" dirty="0" err="1" smtClean="0"/>
              <a:t>files</a:t>
            </a:r>
            <a:r>
              <a:rPr lang="cs-CZ" sz="1200" dirty="0" smtClean="0"/>
              <a:t>/</a:t>
            </a:r>
            <a:r>
              <a:rPr lang="cs-CZ" sz="1200" dirty="0" err="1" smtClean="0"/>
              <a:t>zvire</a:t>
            </a:r>
            <a:r>
              <a:rPr lang="cs-CZ" sz="1200" dirty="0" smtClean="0"/>
              <a:t>/45.jpg</a:t>
            </a:r>
            <a:endParaRPr lang="cs-CZ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7544" y="2276872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asijští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osli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http://www.biolib.cz/IMG/GAL/68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07463"/>
            <a:ext cx="3912369" cy="2736295"/>
          </a:xfrm>
          <a:prstGeom prst="rect">
            <a:avLst/>
          </a:prstGeom>
          <a:noFill/>
        </p:spPr>
      </p:pic>
      <p:pic>
        <p:nvPicPr>
          <p:cNvPr id="1032" name="Picture 8" descr="http://www.tier-fotos.eu/1024/kulan--4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80" y="3258119"/>
            <a:ext cx="4020889" cy="267072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899592" y="6093296"/>
            <a:ext cx="2796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biolib.cz</a:t>
            </a:r>
            <a:r>
              <a:rPr lang="cs-CZ" sz="1200" dirty="0" smtClean="0"/>
              <a:t>/IMG/GAL/68563.jpg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064355" y="6093295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tier</a:t>
            </a:r>
            <a:r>
              <a:rPr lang="cs-CZ" sz="1200" dirty="0" smtClean="0"/>
              <a:t>-</a:t>
            </a:r>
            <a:r>
              <a:rPr lang="cs-CZ" sz="1200" dirty="0" err="1" smtClean="0"/>
              <a:t>fotos.eu</a:t>
            </a:r>
            <a:r>
              <a:rPr lang="cs-CZ" sz="1200" dirty="0" smtClean="0"/>
              <a:t>/1024/kulan--4779.jpg</a:t>
            </a:r>
            <a:endParaRPr lang="cs-CZ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95536" y="2708920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mezek (hřebec x oslice)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http://nd03.jxs.cz/281/495/c96df982d4_57819827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63029"/>
            <a:ext cx="3168352" cy="2272302"/>
          </a:xfrm>
          <a:prstGeom prst="rect">
            <a:avLst/>
          </a:prstGeom>
          <a:noFill/>
        </p:spPr>
      </p:pic>
      <p:pic>
        <p:nvPicPr>
          <p:cNvPr id="32776" name="Picture 8" descr="http://data.mojezoo.cz/ir/mojezoo/images/Gallery2Module/EncyclopediaModule/Races/konicci.cz/00/00/01/35/mezek-igallery-image0000163.igallery.image0000002--640x480--logo--server-koniccic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312" y="2276872"/>
            <a:ext cx="4128393" cy="31255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395536" y="6133350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http://nd03.jxs.cz/281/495/c96df982d4_57819827_o2.jpg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4592793" y="55331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http://data.</a:t>
            </a:r>
            <a:r>
              <a:rPr lang="cs-CZ" sz="1200" dirty="0" err="1" smtClean="0"/>
              <a:t>mojezoo.cz</a:t>
            </a:r>
            <a:r>
              <a:rPr lang="cs-CZ" sz="1200" dirty="0" smtClean="0"/>
              <a:t>/</a:t>
            </a:r>
            <a:r>
              <a:rPr lang="cs-CZ" sz="1200" dirty="0" err="1" smtClean="0"/>
              <a:t>ir</a:t>
            </a:r>
            <a:r>
              <a:rPr lang="cs-CZ" sz="1200" dirty="0" smtClean="0"/>
              <a:t>/</a:t>
            </a:r>
            <a:r>
              <a:rPr lang="cs-CZ" sz="1200" dirty="0" err="1" smtClean="0"/>
              <a:t>mojezoo</a:t>
            </a:r>
            <a:r>
              <a:rPr lang="cs-CZ" sz="1200" dirty="0" smtClean="0"/>
              <a:t>/</a:t>
            </a:r>
            <a:r>
              <a:rPr lang="cs-CZ" sz="1200" dirty="0" err="1" smtClean="0"/>
              <a:t>images</a:t>
            </a:r>
            <a:r>
              <a:rPr lang="cs-CZ" sz="1200" dirty="0" smtClean="0"/>
              <a:t>/Gallery2Module/</a:t>
            </a:r>
            <a:r>
              <a:rPr lang="cs-CZ" sz="1200" dirty="0" err="1" smtClean="0"/>
              <a:t>EncyclopediaModule</a:t>
            </a:r>
            <a:r>
              <a:rPr lang="cs-CZ" sz="1200" dirty="0" smtClean="0"/>
              <a:t>/</a:t>
            </a:r>
            <a:r>
              <a:rPr lang="cs-CZ" sz="1200" dirty="0" err="1" smtClean="0"/>
              <a:t>Races</a:t>
            </a:r>
            <a:r>
              <a:rPr lang="cs-CZ" sz="1200" dirty="0" smtClean="0"/>
              <a:t>/</a:t>
            </a:r>
            <a:r>
              <a:rPr lang="cs-CZ" sz="1200" dirty="0" err="1" smtClean="0"/>
              <a:t>konicci.cz</a:t>
            </a:r>
            <a:r>
              <a:rPr lang="cs-CZ" sz="1200" dirty="0" smtClean="0"/>
              <a:t>/00/00/01/35/mezek-</a:t>
            </a:r>
            <a:r>
              <a:rPr lang="cs-CZ" sz="1200" dirty="0" err="1" smtClean="0"/>
              <a:t>igallery</a:t>
            </a:r>
            <a:r>
              <a:rPr lang="cs-CZ" sz="1200" dirty="0" smtClean="0"/>
              <a:t>-image0000163.igallery.image0000002--640x480--logo--server-</a:t>
            </a:r>
            <a:r>
              <a:rPr lang="cs-CZ" sz="1200" dirty="0" err="1" smtClean="0"/>
              <a:t>koniccicz.jpg</a:t>
            </a:r>
            <a:endParaRPr lang="cs-CZ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352960" y="2181968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mula (osel x kobyla)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s://encrypted-tbn1.gstatic.com/images?q=tbn:ANd9GcS9EcwKPaD47Q9aBHNTFhulj0VjRgZ4-Amil1P5Kxr0Skb7USX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30040"/>
            <a:ext cx="2293484" cy="3240000"/>
          </a:xfrm>
          <a:prstGeom prst="rect">
            <a:avLst/>
          </a:prstGeom>
          <a:noFill/>
        </p:spPr>
      </p:pic>
      <p:pic>
        <p:nvPicPr>
          <p:cNvPr id="31748" name="Picture 4" descr="http://www.gymta.cz/kabinety/kab_biologie/videoatlas/savci/lichokopytnici/konoviti/204-m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185" y="2446674"/>
            <a:ext cx="2947059" cy="3600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69633" y="6176337"/>
            <a:ext cx="84873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smtClean="0"/>
              <a:t>https://encrypted-tbn1.gstatic.com/images?q=tbn:ANd9GcS9EcwKPaD47Q9aBHNTFhulj0VjRgZ4-Amil1P5Kxr0Skb7USXN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169633" y="6453336"/>
            <a:ext cx="8703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smtClean="0"/>
              <a:t>http://www.</a:t>
            </a:r>
            <a:r>
              <a:rPr lang="cs-CZ" sz="1200" dirty="0" err="1" smtClean="0"/>
              <a:t>gymta.cz</a:t>
            </a:r>
            <a:r>
              <a:rPr lang="cs-CZ" sz="1200" dirty="0" smtClean="0"/>
              <a:t>/kabinety/kab_biologie/</a:t>
            </a:r>
            <a:r>
              <a:rPr lang="cs-CZ" sz="1200" dirty="0" err="1" smtClean="0"/>
              <a:t>videoatlas</a:t>
            </a:r>
            <a:r>
              <a:rPr lang="cs-CZ" sz="1200" dirty="0" smtClean="0"/>
              <a:t>/savci/</a:t>
            </a:r>
            <a:r>
              <a:rPr lang="cs-CZ" sz="1200" dirty="0" err="1" smtClean="0"/>
              <a:t>lichokopytnici</a:t>
            </a:r>
            <a:r>
              <a:rPr lang="cs-CZ" sz="1200" dirty="0" smtClean="0"/>
              <a:t>/</a:t>
            </a:r>
            <a:r>
              <a:rPr lang="cs-CZ" sz="1200" dirty="0" err="1" smtClean="0"/>
              <a:t>konoviti</a:t>
            </a:r>
            <a:r>
              <a:rPr lang="cs-CZ" sz="1200" dirty="0" smtClean="0"/>
              <a:t>/204-mula.</a:t>
            </a:r>
            <a:r>
              <a:rPr lang="cs-CZ" sz="1200" dirty="0" err="1" smtClean="0"/>
              <a:t>jpg</a:t>
            </a:r>
            <a:endParaRPr lang="cs-CZ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costaricaviews.com/wp-content/uploads/2010/02/mula-festival-parr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36912"/>
            <a:ext cx="3600000" cy="2925819"/>
          </a:xfrm>
          <a:prstGeom prst="rect">
            <a:avLst/>
          </a:prstGeom>
          <a:noFill/>
        </p:spPr>
      </p:pic>
      <p:pic>
        <p:nvPicPr>
          <p:cNvPr id="31752" name="Picture 8" descr="http://2.bp.blogspot.com/-19xnpRHLwvs/TgoNTra_HzI/AAAAAAAAAnY/04HFFVH477Y/s1600/1299183584_172054061_2-MULA-PRETA-MARCHADEIRA-Taub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970" y="2581314"/>
            <a:ext cx="3960000" cy="297158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0" y="5877272"/>
            <a:ext cx="8927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smtClean="0"/>
              <a:t>http://www.</a:t>
            </a:r>
            <a:r>
              <a:rPr lang="cs-CZ" sz="1200" dirty="0" err="1" smtClean="0"/>
              <a:t>costaricaviews.com</a:t>
            </a:r>
            <a:r>
              <a:rPr lang="cs-CZ" sz="1200" dirty="0" smtClean="0"/>
              <a:t>/</a:t>
            </a:r>
            <a:r>
              <a:rPr lang="cs-CZ" sz="1200" dirty="0" err="1" smtClean="0"/>
              <a:t>wp</a:t>
            </a:r>
            <a:r>
              <a:rPr lang="cs-CZ" sz="1200" dirty="0" smtClean="0"/>
              <a:t>-</a:t>
            </a:r>
            <a:r>
              <a:rPr lang="cs-CZ" sz="1200" dirty="0" err="1" smtClean="0"/>
              <a:t>content</a:t>
            </a:r>
            <a:r>
              <a:rPr lang="cs-CZ" sz="1200" dirty="0" smtClean="0"/>
              <a:t>/</a:t>
            </a:r>
            <a:r>
              <a:rPr lang="cs-CZ" sz="1200" dirty="0" err="1" smtClean="0"/>
              <a:t>uploads</a:t>
            </a:r>
            <a:r>
              <a:rPr lang="cs-CZ" sz="1200" dirty="0" smtClean="0"/>
              <a:t>/2010/02/mula-festival-</a:t>
            </a:r>
            <a:r>
              <a:rPr lang="cs-CZ" sz="1200" dirty="0" err="1" smtClean="0"/>
              <a:t>parrita.jpg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0" y="6196286"/>
            <a:ext cx="8927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smtClean="0"/>
              <a:t>http://2.bp.blogspot.com/-19xnpRHLwvs/</a:t>
            </a:r>
            <a:r>
              <a:rPr lang="cs-CZ" sz="1200" dirty="0" err="1" smtClean="0"/>
              <a:t>TgoNTra</a:t>
            </a:r>
            <a:r>
              <a:rPr lang="cs-CZ" sz="1200" dirty="0" smtClean="0"/>
              <a:t>_</a:t>
            </a:r>
            <a:r>
              <a:rPr lang="cs-CZ" sz="1200" dirty="0" err="1" smtClean="0"/>
              <a:t>HzI</a:t>
            </a:r>
            <a:r>
              <a:rPr lang="cs-CZ" sz="1200" dirty="0" smtClean="0"/>
              <a:t>/</a:t>
            </a:r>
            <a:r>
              <a:rPr lang="cs-CZ" sz="1200" dirty="0" err="1" smtClean="0"/>
              <a:t>AAAAAAAAAnY</a:t>
            </a:r>
            <a:r>
              <a:rPr lang="cs-CZ" sz="1200" dirty="0" smtClean="0"/>
              <a:t>/04HFFVH477Y/s1600/1299183584_172054061_2-MULA-PRETA-MARCHADEIRA-</a:t>
            </a:r>
            <a:r>
              <a:rPr lang="cs-CZ" sz="1200" dirty="0" err="1" smtClean="0"/>
              <a:t>Taubate.jpg</a:t>
            </a:r>
            <a:endParaRPr lang="cs-CZ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088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5050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/>
              <a:t>charakteristika koňovitých lichokopytníků: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920880" cy="3933056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800" dirty="0" smtClean="0"/>
              <a:t> zvířata vysoce specializovaná k rychlému běhu</a:t>
            </a:r>
          </a:p>
          <a:p>
            <a:pPr algn="l">
              <a:buFontTx/>
              <a:buChar char="-"/>
            </a:pPr>
            <a:r>
              <a:rPr lang="cs-CZ" sz="2800" dirty="0" smtClean="0"/>
              <a:t> v průběhu fylogeneze u nich úplně vymizel 1. a 5. prst; 2. a 4. je v podobě úzkých bodcovitých kostí patrný jen na kostře</a:t>
            </a:r>
          </a:p>
          <a:p>
            <a:pPr algn="l">
              <a:buFontTx/>
              <a:buChar char="-"/>
            </a:pPr>
            <a:r>
              <a:rPr lang="cs-CZ" sz="2800" dirty="0" smtClean="0"/>
              <a:t> rovněž kosti lýtkové a loketní jsou silně redukovány</a:t>
            </a:r>
          </a:p>
          <a:p>
            <a:pPr algn="l">
              <a:buFontTx/>
              <a:buChar char="-"/>
            </a:pPr>
            <a:r>
              <a:rPr lang="cs-CZ" sz="2800" dirty="0" smtClean="0"/>
              <a:t> kůň našlapuje jen na silný prodloužený 3. prst, který je opatřen velkým kopytem</a:t>
            </a:r>
          </a:p>
          <a:p>
            <a:pPr algn="l">
              <a:buFontTx/>
              <a:buChar char="-"/>
            </a:pPr>
            <a:r>
              <a:rPr lang="cs-CZ" sz="2800" dirty="0" smtClean="0"/>
              <a:t> stádová zvířata žijící ve stepích a polopouštích</a:t>
            </a:r>
          </a:p>
          <a:p>
            <a:pPr algn="l">
              <a:buFontTx/>
              <a:buChar char="-"/>
            </a:pPr>
            <a:endParaRPr lang="cs-CZ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39909" y="2316849"/>
            <a:ext cx="7560840" cy="6505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Vyhynulí koňovití - předchůdci koně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http://www.equichannel.cz/data/imgs/0014104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94" y="2967352"/>
            <a:ext cx="3600400" cy="3077471"/>
          </a:xfrm>
          <a:prstGeom prst="rect">
            <a:avLst/>
          </a:prstGeom>
          <a:noFill/>
        </p:spPr>
      </p:pic>
      <p:pic>
        <p:nvPicPr>
          <p:cNvPr id="15364" name="Picture 4" descr="http://users2.ml.mindenkilapja.hu/users/farmelet/uploads/Eohippus-Equ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149" y="2852936"/>
            <a:ext cx="4071219" cy="302433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45893" y="6165304"/>
            <a:ext cx="37744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equichannel.cz</a:t>
            </a:r>
            <a:r>
              <a:rPr lang="cs-CZ" sz="1200" dirty="0" smtClean="0"/>
              <a:t>/data/</a:t>
            </a:r>
            <a:r>
              <a:rPr lang="cs-CZ" sz="1200" dirty="0" err="1" smtClean="0"/>
              <a:t>imgs</a:t>
            </a:r>
            <a:r>
              <a:rPr lang="cs-CZ" sz="1200" dirty="0" smtClean="0"/>
              <a:t>/00141049l.jpg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4533149" y="5894207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http://users2.ml.mindenkilapja.hu/</a:t>
            </a:r>
            <a:r>
              <a:rPr lang="cs-CZ" sz="1200" dirty="0" err="1" smtClean="0"/>
              <a:t>users</a:t>
            </a:r>
            <a:r>
              <a:rPr lang="cs-CZ" sz="1200" dirty="0" smtClean="0"/>
              <a:t>/</a:t>
            </a:r>
            <a:r>
              <a:rPr lang="cs-CZ" sz="1200" dirty="0" err="1" smtClean="0"/>
              <a:t>farmelet</a:t>
            </a:r>
            <a:r>
              <a:rPr lang="cs-CZ" sz="1200" dirty="0" smtClean="0"/>
              <a:t>/</a:t>
            </a:r>
            <a:r>
              <a:rPr lang="cs-CZ" sz="1200" dirty="0" err="1" smtClean="0"/>
              <a:t>uploads</a:t>
            </a:r>
            <a:r>
              <a:rPr lang="cs-CZ" sz="1200" dirty="0" smtClean="0"/>
              <a:t>/</a:t>
            </a:r>
            <a:r>
              <a:rPr lang="cs-CZ" sz="1200" dirty="0" err="1" smtClean="0"/>
              <a:t>Eohippus</a:t>
            </a:r>
            <a:r>
              <a:rPr lang="cs-CZ" sz="1200" dirty="0" smtClean="0"/>
              <a:t>-</a:t>
            </a:r>
            <a:r>
              <a:rPr lang="cs-CZ" sz="1200" dirty="0" err="1" smtClean="0"/>
              <a:t>Equus.jpg</a:t>
            </a:r>
            <a:endParaRPr lang="cs-CZ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www2.bc.edu/%7Eevansjx/images/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61" y="2204864"/>
            <a:ext cx="8218282" cy="2160000"/>
          </a:xfrm>
          <a:prstGeom prst="rect">
            <a:avLst/>
          </a:prstGeom>
          <a:noFill/>
        </p:spPr>
      </p:pic>
      <p:pic>
        <p:nvPicPr>
          <p:cNvPr id="15370" name="Picture 10" descr="http://www1.appstate.edu/%7Ehagemansj/CourseWebFiles/Mammals/Eohip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97152"/>
            <a:ext cx="1944216" cy="141915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683568" y="44426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https://www2.bc.edu/~evansjx/images/evolution.jpg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5553236" y="6391870"/>
            <a:ext cx="3150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http://www1.appstate.edu/~</a:t>
            </a:r>
            <a:r>
              <a:rPr lang="cs-CZ" sz="1200" dirty="0" err="1" smtClean="0"/>
              <a:t>hagemansj</a:t>
            </a:r>
            <a:r>
              <a:rPr lang="cs-CZ" sz="1200" dirty="0" smtClean="0"/>
              <a:t>/</a:t>
            </a:r>
            <a:r>
              <a:rPr lang="cs-CZ" sz="1200" dirty="0" err="1" smtClean="0"/>
              <a:t>CourseWebFiles</a:t>
            </a:r>
            <a:r>
              <a:rPr lang="cs-CZ" sz="1200" dirty="0" smtClean="0"/>
              <a:t>/</a:t>
            </a:r>
            <a:r>
              <a:rPr lang="cs-CZ" sz="1200" dirty="0" err="1" smtClean="0"/>
              <a:t>Mammals</a:t>
            </a:r>
            <a:r>
              <a:rPr lang="cs-CZ" sz="1200" dirty="0" smtClean="0"/>
              <a:t>/</a:t>
            </a:r>
            <a:r>
              <a:rPr lang="cs-CZ" sz="1200" dirty="0" err="1" smtClean="0"/>
              <a:t>Eohippus.JPG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145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7"/>
            <a:ext cx="7772400" cy="648072"/>
          </a:xfrm>
        </p:spPr>
        <p:txBody>
          <a:bodyPr>
            <a:normAutofit/>
          </a:bodyPr>
          <a:lstStyle/>
          <a:p>
            <a:r>
              <a:rPr lang="cs-CZ" sz="3200" cap="none" dirty="0" smtClean="0"/>
              <a:t>Koně</a:t>
            </a:r>
            <a:endParaRPr lang="cs-CZ" sz="32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7920880" cy="3046988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mají kratší boltce než osli</a:t>
            </a:r>
          </a:p>
          <a:p>
            <a:pPr>
              <a:buFontTx/>
              <a:buChar char="-"/>
            </a:pPr>
            <a:r>
              <a:rPr lang="cs-CZ" sz="2400" dirty="0" smtClean="0"/>
              <a:t> žíně jim porůstají ocas již od kořene</a:t>
            </a:r>
          </a:p>
          <a:p>
            <a:pPr>
              <a:buFontTx/>
              <a:buChar char="-"/>
            </a:pPr>
            <a:r>
              <a:rPr lang="cs-CZ" sz="2400" dirty="0" smtClean="0"/>
              <a:t> kaštany jsou na hrudních i pánevních končetinách</a:t>
            </a:r>
          </a:p>
          <a:p>
            <a:pPr>
              <a:buFontTx/>
              <a:buChar char="-"/>
            </a:pPr>
            <a:r>
              <a:rPr lang="cs-CZ" sz="2400" dirty="0" smtClean="0"/>
              <a:t> v historické době se člověk již setkal jen se 2 druhy divokých koní, byly to: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/>
              <a:t>	kůň </a:t>
            </a:r>
            <a:r>
              <a:rPr lang="cs-CZ" sz="2200" dirty="0" err="1" smtClean="0"/>
              <a:t>Przewalského</a:t>
            </a:r>
            <a:r>
              <a:rPr lang="cs-CZ" sz="2200" dirty="0" smtClean="0"/>
              <a:t> - téměř vyhuben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/>
              <a:t>	tarpan - člověkem vyhuben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7"/>
            <a:ext cx="7772400" cy="648072"/>
          </a:xfrm>
        </p:spPr>
        <p:txBody>
          <a:bodyPr>
            <a:normAutofit/>
          </a:bodyPr>
          <a:lstStyle/>
          <a:p>
            <a:r>
              <a:rPr lang="cs-CZ" sz="2800" cap="none" dirty="0" smtClean="0"/>
              <a:t>tarpan</a:t>
            </a:r>
            <a:endParaRPr lang="cs-CZ" sz="28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7920880" cy="3711785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byl drobnější šedý kůň s naznačeným pruhováním na nohách a úhořím pruhem na hřbetě</a:t>
            </a:r>
          </a:p>
          <a:p>
            <a:pPr>
              <a:buFontTx/>
              <a:buChar char="-"/>
            </a:pPr>
            <a:r>
              <a:rPr lang="cs-CZ" sz="2400" dirty="0" smtClean="0"/>
              <a:t> ještě po poslední době ledové obýval hojně celou Evropu, pak se stáhnul do stepí Ruska</a:t>
            </a:r>
          </a:p>
          <a:p>
            <a:pPr>
              <a:buFontTx/>
              <a:buChar char="-"/>
            </a:pPr>
            <a:r>
              <a:rPr lang="cs-CZ" sz="2400" dirty="0" smtClean="0"/>
              <a:t> poslední exemplář byl zabit r. 1879</a:t>
            </a:r>
          </a:p>
          <a:p>
            <a:pPr>
              <a:buFontTx/>
              <a:buChar char="-"/>
            </a:pPr>
            <a:r>
              <a:rPr lang="cs-CZ" sz="2400" dirty="0" smtClean="0"/>
              <a:t> o regeneraci tarpana se pokoušejí Poláci za pomoci polského </a:t>
            </a:r>
            <a:r>
              <a:rPr lang="cs-CZ" sz="2400" dirty="0" err="1" smtClean="0"/>
              <a:t>konika</a:t>
            </a: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 od tarpana se odvozuje většina plemen domácích koní - zejména teplokrevníci</a:t>
            </a:r>
            <a:endParaRPr lang="cs-CZ" sz="2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upload.wikimedia.org/wikipedia/commons/f/fe/Tarpan_Bielefeld_Olderdissen_Animal_Park_2012-03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81366"/>
            <a:ext cx="3769220" cy="2821027"/>
          </a:xfrm>
          <a:prstGeom prst="rect">
            <a:avLst/>
          </a:prstGeom>
          <a:noFill/>
        </p:spPr>
      </p:pic>
      <p:pic>
        <p:nvPicPr>
          <p:cNvPr id="12296" name="Picture 8" descr="http://eponatoscana.files.wordpress.com/2011/05/tarpa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94" y="2736388"/>
            <a:ext cx="4272409" cy="2710982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95536" y="5805264"/>
            <a:ext cx="376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http://upload.wikimedia.org/wikipedia/commons/f/fe/Tarpan_Bielefeld_Olderdissen_Animal_Park_2012-03-06.jpg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4644008" y="5805264"/>
            <a:ext cx="4147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http://eponatoscana.files.wordpress.com/2011/05/tarpan5.jpg</a:t>
            </a:r>
            <a:endParaRPr lang="cs-CZ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132857"/>
            <a:ext cx="3024336" cy="648072"/>
          </a:xfrm>
        </p:spPr>
        <p:txBody>
          <a:bodyPr>
            <a:normAutofit/>
          </a:bodyPr>
          <a:lstStyle/>
          <a:p>
            <a:r>
              <a:rPr lang="cs-CZ" sz="2800" cap="none" dirty="0" smtClean="0"/>
              <a:t>kůň </a:t>
            </a:r>
            <a:r>
              <a:rPr lang="cs-CZ" sz="2800" cap="none" dirty="0" err="1" smtClean="0"/>
              <a:t>Przewalského</a:t>
            </a:r>
            <a:endParaRPr lang="cs-CZ" sz="28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683568" y="2780928"/>
            <a:ext cx="7920880" cy="2973122"/>
          </a:xfrm>
        </p:spPr>
        <p:txBody>
          <a:bodyPr wrap="square" anchor="t" anchorCtr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někdy také zvaný </a:t>
            </a:r>
            <a:r>
              <a:rPr lang="cs-CZ" sz="2400" dirty="0" err="1" smtClean="0"/>
              <a:t>kertag</a:t>
            </a: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 plavý s úhořím pruhem, má tmavé nohy a ocas</a:t>
            </a:r>
          </a:p>
          <a:p>
            <a:pPr>
              <a:buFontTx/>
              <a:buChar char="-"/>
            </a:pPr>
            <a:r>
              <a:rPr lang="cs-CZ" sz="2400" dirty="0" smtClean="0"/>
              <a:t> původně žil od Uralu po Mongolsko, dnes jen lokálně ve vnitřním Mongolsku</a:t>
            </a:r>
          </a:p>
          <a:p>
            <a:pPr>
              <a:buFontTx/>
              <a:buChar char="-"/>
            </a:pPr>
            <a:r>
              <a:rPr lang="cs-CZ" sz="2400" dirty="0" smtClean="0"/>
              <a:t> poprvé ho v přírodě pozoroval ruský generál </a:t>
            </a:r>
            <a:r>
              <a:rPr lang="cs-CZ" sz="2400" dirty="0" err="1" smtClean="0"/>
              <a:t>Przewalski</a:t>
            </a:r>
            <a:r>
              <a:rPr lang="cs-CZ" sz="2400" dirty="0" smtClean="0"/>
              <a:t> roku 1879, až v roce 1907 se podařilo odchytit prvního živého koně</a:t>
            </a:r>
          </a:p>
          <a:p>
            <a:pPr>
              <a:buFontTx/>
              <a:buChar char="-"/>
            </a:pPr>
            <a:r>
              <a:rPr lang="cs-CZ" sz="2400" dirty="0" smtClean="0"/>
              <a:t> dobře se kříží s původními domácími plemeny koní</a:t>
            </a:r>
            <a:endParaRPr lang="cs-CZ" sz="2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cdn.c.photoshelter.com/img-get/I0000NPZzvQPxx9M/s/850/850/Przewalski-Horse-MPRHO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4425"/>
            <a:ext cx="4200401" cy="2901179"/>
          </a:xfrm>
          <a:prstGeom prst="rect">
            <a:avLst/>
          </a:prstGeom>
          <a:noFill/>
        </p:spPr>
      </p:pic>
      <p:pic>
        <p:nvPicPr>
          <p:cNvPr id="9222" name="Picture 6" descr="http://www.fotoaparat.cz/images/0120/01202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87" y="2564904"/>
            <a:ext cx="4320001" cy="2880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86623" y="6048605"/>
            <a:ext cx="41907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fotoaparat.cz</a:t>
            </a:r>
            <a:r>
              <a:rPr lang="cs-CZ" sz="1200" dirty="0" smtClean="0"/>
              <a:t>/</a:t>
            </a:r>
            <a:r>
              <a:rPr lang="cs-CZ" sz="1200" dirty="0" err="1" smtClean="0"/>
              <a:t>images</a:t>
            </a:r>
            <a:r>
              <a:rPr lang="cs-CZ" sz="1200" dirty="0" smtClean="0"/>
              <a:t>/0120/012027_</a:t>
            </a:r>
            <a:r>
              <a:rPr lang="cs-CZ" sz="1200" dirty="0" err="1" smtClean="0"/>
              <a:t>big.jpg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251520" y="6325604"/>
            <a:ext cx="4768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http://i.</a:t>
            </a:r>
            <a:r>
              <a:rPr lang="cs-CZ" sz="1200" dirty="0" err="1" smtClean="0"/>
              <a:t>idnes.cz</a:t>
            </a:r>
            <a:r>
              <a:rPr lang="cs-CZ" sz="1200" dirty="0" smtClean="0"/>
              <a:t>/11/032/cl6/MRK2b2ff5_</a:t>
            </a:r>
            <a:r>
              <a:rPr lang="cs-CZ" sz="1200" dirty="0" err="1" smtClean="0"/>
              <a:t>hribe</a:t>
            </a:r>
            <a:r>
              <a:rPr lang="cs-CZ" sz="1200" dirty="0" smtClean="0"/>
              <a:t>_</a:t>
            </a:r>
            <a:r>
              <a:rPr lang="cs-CZ" sz="1200" dirty="0" err="1" smtClean="0"/>
              <a:t>slatinany.jpg</a:t>
            </a:r>
            <a:endParaRPr lang="cs-CZ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512</Words>
  <Application>Microsoft Office PowerPoint</Application>
  <PresentationFormat>Předvádění na obrazovce (4:3)</PresentationFormat>
  <Paragraphs>82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;</vt:lpstr>
      <vt:lpstr>charakteristika koňovitých lichokopytníků:</vt:lpstr>
      <vt:lpstr>Prezentace aplikace PowerPoint</vt:lpstr>
      <vt:lpstr>Prezentace aplikace PowerPoint</vt:lpstr>
      <vt:lpstr>Koně</vt:lpstr>
      <vt:lpstr>tarpan</vt:lpstr>
      <vt:lpstr>Prezentace aplikace PowerPoint</vt:lpstr>
      <vt:lpstr>kůň Przewalského</vt:lpstr>
      <vt:lpstr>Prezentace aplikace PowerPoint</vt:lpstr>
      <vt:lpstr>Zebry</vt:lpstr>
      <vt:lpstr>Prezentace aplikace PowerPoint</vt:lpstr>
      <vt:lpstr>Prezentace aplikace PowerPoint</vt:lpstr>
      <vt:lpstr>Prezentace aplikace PowerPoint</vt:lpstr>
      <vt:lpstr>Osli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Dr. Peška, Chrudim</dc:creator>
  <cp:lastModifiedBy>Owner</cp:lastModifiedBy>
  <cp:revision>120</cp:revision>
  <dcterms:created xsi:type="dcterms:W3CDTF">2011-11-15T11:05:27Z</dcterms:created>
  <dcterms:modified xsi:type="dcterms:W3CDTF">2013-01-08T21:15:23Z</dcterms:modified>
</cp:coreProperties>
</file>