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E0CC526-95B6-4C53-842F-22E3A864659C}">
          <p14:sldIdLst>
            <p14:sldId id="256"/>
            <p14:sldId id="257"/>
            <p14:sldId id="267"/>
            <p14:sldId id="261"/>
            <p14:sldId id="262"/>
            <p14:sldId id="263"/>
            <p14:sldId id="264"/>
            <p14:sldId id="265"/>
            <p14:sldId id="266"/>
            <p14:sldId id="26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Slezák" initials="PS" lastIdx="1" clrIdx="0">
    <p:extLst>
      <p:ext uri="{19B8F6BF-5375-455C-9EA6-DF929625EA0E}">
        <p15:presenceInfo xmlns:p15="http://schemas.microsoft.com/office/powerpoint/2012/main" userId="ff7b65e079028d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818F"/>
    <a:srgbClr val="FFB94E"/>
    <a:srgbClr val="FC0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C468F-1412-44E6-B4F6-30D30F755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0E44CC-35B5-4A96-8148-13371F822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E7A23A-C0EF-409B-AE41-A144AF36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2C9995-247F-48C0-8F79-C3BBCF4E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8A05C-457A-4739-B9B6-47486A4B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47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84CC3-F37C-485A-A888-7B06BD4F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835D32-9DD3-45DF-8015-E521D7963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E04087-A408-4D51-8293-2562F9B2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AE58B-2853-472A-AF42-74C8C0F4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530853-AF04-47ED-9623-46466813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8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584092-ACBE-4D77-B167-2EA07EA11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C9814-C42F-4BA0-9FCC-F86601EB5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54623B-D538-4D6F-8A77-DDBDC1B7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C351D-00F3-49BA-B2D2-0F5D898F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217BF0-A732-4A9D-A588-1E665063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100B5-9254-461A-9A6E-39301E7C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CEE4D-B6F3-4380-8BE2-4161B16BC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F3230-1422-4583-AF81-9D51A98C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CAC571-7BAC-409E-81B9-F8F76DB6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DE0818-CF8F-45CF-9E5A-860B2C63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7E922-8336-4FD4-A23C-3FC0F3A2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0F1BFC-9D60-401B-8A47-60493A3C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280E3D-09C2-47F4-A092-40A6ED68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FD1BE8-4080-4A5E-B42F-4E95610A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794FD0-E994-4A64-AC31-33F78552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1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63F52-7D38-4E38-9FD3-59044241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C30F0-A0D0-4CC4-8F36-3FA19F51E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DB9642-E484-48A8-9F80-2800E267F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24675E-0E5C-492D-A64B-9BB17624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58E16A-AEAD-47AA-8403-9A324ED6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FE8554-F567-4A4F-BF6A-1921CAC7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ACD6C-8EF7-475D-86C9-A41DDF21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18259A-2646-49F5-9F97-1753E090B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3B4497-01B3-4117-AAF2-13B53B968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16FEC8-F237-4025-9DBA-429717A7D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2A32B0-AF77-4023-B6C2-7409F1E1F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8CB5E67-6F13-4FF7-909D-E868A3EB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F0F874-EE03-4108-A291-32FABC82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3FED60-964F-4F30-BDC1-F4F7F845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17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046D9-9782-4320-8202-4366E3E1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B5A796-EF40-48C2-B973-F5750D7C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C98240-E38E-4C7B-8F9B-57BD749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5168C8-07A6-41F5-A330-D9DBEC89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0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F25310-1E9B-4539-9297-77E8D63C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3CBE41-DB4C-4FBD-A293-D0256516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CF60DA5-4484-47B3-A230-FA0712CB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88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07D61-EE15-4A80-8E2B-8D5907AF5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A0A9A-E4F3-4F51-A23B-CA65852E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0B6868-14F8-4A24-9CF7-44FB66424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D78BC7-1F54-4EBF-9D72-86D1E5A9B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7043FE-6967-4133-A987-5423A6EB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C96A51-EA5A-42FE-B410-84BA68E5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247D3-1D80-4A9B-80E2-C1615560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DC122A-AB93-4197-B427-0146F754B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32303C-EF3B-4F16-83E7-88190E172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B5D3A5-6878-4305-B278-0D00DDA9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D40E4E-96AB-41FA-AD29-E7287DDA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477791-E258-4578-A610-46980FB8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5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55E1B7-8A93-4688-9ECE-32EDCE7E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3178A3-C867-4884-ABBF-E437B3001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1830D-B814-4E5B-B7B6-208D3DDF5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9550-E197-4134-8002-A04D12C35AE2}" type="datetimeFigureOut">
              <a:rPr lang="cs-CZ" smtClean="0"/>
              <a:t>12.04.2020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ADBBA0-0400-4481-A59E-251C26C5F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5E88D-567B-466C-AD83-D61C563CB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1DDC-1E72-4BD2-B14A-679ABE446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7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N%C3%A1bo%C5%BEenstv%C3%AD_ve_sv%C4%9Bt%C4%9B" TargetMode="External"/><Relationship Id="rId2" Type="http://schemas.openxmlformats.org/officeDocument/2006/relationships/hyperlink" Target="https://leporelo.info/plemena-lids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Ropa" TargetMode="External"/><Relationship Id="rId4" Type="http://schemas.openxmlformats.org/officeDocument/2006/relationships/hyperlink" Target="https://www.alvarez.cz/zajezd-933-transsibirska-magistral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E290E-CBCB-4FAE-9FEE-A9D8CA7D8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 I E </a:t>
            </a:r>
            <a:r>
              <a:rPr lang="cs-CZ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001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A40D1-DAA1-4C41-A7E6-3D2F5F26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FE8F8-84B4-4B4A-9FC1-FAF0A307B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https://leporelo.info/plemena-lidska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https://cs.wikipedia.org/wiki/N%C3%A1bo%C5%BEenstv%C3%AD_ve_sv%C4%9Bt%C4%9B</a:t>
            </a:r>
            <a:endParaRPr lang="cs-CZ" dirty="0"/>
          </a:p>
          <a:p>
            <a:r>
              <a:rPr lang="cs-CZ" dirty="0">
                <a:hlinkClick r:id="rId4"/>
              </a:rPr>
              <a:t>https://www.alvarez.cz/zajezd-933-transsibirska-magistrala</a:t>
            </a:r>
            <a:endParaRPr lang="cs-CZ" dirty="0"/>
          </a:p>
          <a:p>
            <a:r>
              <a:rPr lang="cs-CZ" dirty="0">
                <a:hlinkClick r:id="rId5"/>
              </a:rPr>
              <a:t>https://cs.wikipedia.org/wiki/Ropa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83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902D3-E042-4043-B67B-D568C3225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825625"/>
            <a:ext cx="5165558" cy="4837112"/>
          </a:xfrm>
        </p:spPr>
        <p:txBody>
          <a:bodyPr/>
          <a:lstStyle/>
          <a:p>
            <a:pPr lvl="0"/>
            <a:r>
              <a:rPr lang="cs-CZ" dirty="0"/>
              <a:t>Okolo 4 miliard lidí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60% obyvatelstva celého světa, kolébka civilizací</a:t>
            </a:r>
          </a:p>
          <a:p>
            <a:pPr lvl="1"/>
            <a:r>
              <a:rPr lang="cs-CZ" dirty="0"/>
              <a:t>Europoidní (př. Arabové, Z. Sibiř)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Mongoloidní (př. Čína, Japonsko, Korea….)</a:t>
            </a:r>
          </a:p>
          <a:p>
            <a:pPr lvl="1"/>
            <a:r>
              <a:rPr lang="cs-CZ" dirty="0"/>
              <a:t>Smíšené (Filipíny)</a:t>
            </a: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D99FCA61-87D8-41C2-B678-C3424C04A6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0842" y="195263"/>
            <a:ext cx="5165558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Obyvatelstvo</a:t>
            </a:r>
            <a:endParaRPr lang="cs-CZ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idské rasy">
            <a:extLst>
              <a:ext uri="{FF2B5EF4-FFF2-40B4-BE49-F238E27FC236}">
                <a16:creationId xmlns:a16="http://schemas.microsoft.com/office/drawing/2014/main" id="{6522DEB8-D570-4003-B303-D589F5CA9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11" y="3429000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emena lidská">
            <a:extLst>
              <a:ext uri="{FF2B5EF4-FFF2-40B4-BE49-F238E27FC236}">
                <a16:creationId xmlns:a16="http://schemas.microsoft.com/office/drawing/2014/main" id="{0EE17F29-474B-49BF-BF85-74890C20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2" y="497498"/>
            <a:ext cx="1908665" cy="245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8E2B2A1-B3A6-41F3-AA0B-6CC2662A8E5B}"/>
              </a:ext>
            </a:extLst>
          </p:cNvPr>
          <p:cNvSpPr txBox="1"/>
          <p:nvPr/>
        </p:nvSpPr>
        <p:spPr>
          <a:xfrm>
            <a:off x="9425354" y="1430517"/>
            <a:ext cx="2445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4">
                    <a:lumMod val="75000"/>
                  </a:schemeClr>
                </a:solidFill>
              </a:rPr>
              <a:t>Europoidní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0384CF4-B02D-49F4-8384-B4D94BE0CC44}"/>
              </a:ext>
            </a:extLst>
          </p:cNvPr>
          <p:cNvSpPr txBox="1"/>
          <p:nvPr/>
        </p:nvSpPr>
        <p:spPr>
          <a:xfrm>
            <a:off x="9425354" y="4351049"/>
            <a:ext cx="2445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4">
                    <a:lumMod val="75000"/>
                  </a:schemeClr>
                </a:solidFill>
              </a:rPr>
              <a:t>Mongoloidní</a:t>
            </a:r>
          </a:p>
        </p:txBody>
      </p:sp>
    </p:spTree>
    <p:extLst>
      <p:ext uri="{BB962C8B-B14F-4D97-AF65-F5344CB8AC3E}">
        <p14:creationId xmlns:p14="http://schemas.microsoft.com/office/powerpoint/2010/main" val="426179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A78B9868-5BCC-4113-B276-EA3ACA4F8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 t="2579" r="7051" b="38719"/>
          <a:stretch/>
        </p:blipFill>
        <p:spPr bwMode="auto">
          <a:xfrm>
            <a:off x="3058835" y="340976"/>
            <a:ext cx="6486087" cy="395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70F792F7-B944-481D-9CED-C643FCE011EF}"/>
              </a:ext>
            </a:extLst>
          </p:cNvPr>
          <p:cNvGrpSpPr/>
          <p:nvPr/>
        </p:nvGrpSpPr>
        <p:grpSpPr>
          <a:xfrm>
            <a:off x="611099" y="3548722"/>
            <a:ext cx="1204170" cy="1865568"/>
            <a:chOff x="838200" y="1783679"/>
            <a:chExt cx="1204170" cy="1865568"/>
          </a:xfrm>
        </p:grpSpPr>
        <p:sp>
          <p:nvSpPr>
            <p:cNvPr id="8" name="Zástupný obsah 6">
              <a:extLst>
                <a:ext uri="{FF2B5EF4-FFF2-40B4-BE49-F238E27FC236}">
                  <a16:creationId xmlns:a16="http://schemas.microsoft.com/office/drawing/2014/main" id="{769D1931-E055-460E-B0F9-F3C51007614C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1783679"/>
              <a:ext cx="1204170" cy="59879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cs-CZ" sz="3600" dirty="0"/>
                <a:t>Islám</a:t>
              </a:r>
            </a:p>
          </p:txBody>
        </p: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7BE12B35-B315-4E87-85C3-CFA6AD3035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715" y="2458622"/>
              <a:ext cx="1143000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Kruh: dutý 5">
            <a:extLst>
              <a:ext uri="{FF2B5EF4-FFF2-40B4-BE49-F238E27FC236}">
                <a16:creationId xmlns:a16="http://schemas.microsoft.com/office/drawing/2014/main" id="{B55440F8-63F8-4E83-B653-E77EE5309281}"/>
              </a:ext>
            </a:extLst>
          </p:cNvPr>
          <p:cNvSpPr/>
          <p:nvPr/>
        </p:nvSpPr>
        <p:spPr>
          <a:xfrm rot="20000517">
            <a:off x="2997290" y="1879479"/>
            <a:ext cx="2118010" cy="1520333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81461BE6-9B29-44D7-AA1C-FA0AFF6A245A}"/>
              </a:ext>
            </a:extLst>
          </p:cNvPr>
          <p:cNvSpPr/>
          <p:nvPr/>
        </p:nvSpPr>
        <p:spPr>
          <a:xfrm rot="19737961">
            <a:off x="1723719" y="3213232"/>
            <a:ext cx="1347746" cy="469170"/>
          </a:xfrm>
          <a:prstGeom prst="rightArrow">
            <a:avLst>
              <a:gd name="adj1" fmla="val 41567"/>
              <a:gd name="adj2" fmla="val 10746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6313F67-26EA-41AF-B1F2-C40689145AF6}"/>
              </a:ext>
            </a:extLst>
          </p:cNvPr>
          <p:cNvGrpSpPr/>
          <p:nvPr/>
        </p:nvGrpSpPr>
        <p:grpSpPr>
          <a:xfrm>
            <a:off x="171885" y="272461"/>
            <a:ext cx="1930291" cy="1858592"/>
            <a:chOff x="159414" y="217104"/>
            <a:chExt cx="1930291" cy="1858592"/>
          </a:xfrm>
        </p:grpSpPr>
        <p:sp>
          <p:nvSpPr>
            <p:cNvPr id="15" name="Zástupný obsah 6">
              <a:extLst>
                <a:ext uri="{FF2B5EF4-FFF2-40B4-BE49-F238E27FC236}">
                  <a16:creationId xmlns:a16="http://schemas.microsoft.com/office/drawing/2014/main" id="{A2F81716-65C1-46F5-A91A-480A4AD7BC46}"/>
                </a:ext>
              </a:extLst>
            </p:cNvPr>
            <p:cNvSpPr txBox="1">
              <a:spLocks/>
            </p:cNvSpPr>
            <p:nvPr/>
          </p:nvSpPr>
          <p:spPr>
            <a:xfrm>
              <a:off x="159414" y="217104"/>
              <a:ext cx="1930291" cy="7423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cs-CZ" dirty="0"/>
                <a:t>Judaismus (Židé) - Izrael</a:t>
              </a:r>
            </a:p>
          </p:txBody>
        </p:sp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5B58586A-AEA8-4910-88AB-F415209BC9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136" y="894596"/>
              <a:ext cx="1143000" cy="118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DEBAC078-D3B1-4F6F-8DF3-BABA1599F702}"/>
              </a:ext>
            </a:extLst>
          </p:cNvPr>
          <p:cNvSpPr/>
          <p:nvPr/>
        </p:nvSpPr>
        <p:spPr>
          <a:xfrm rot="1912607">
            <a:off x="1519150" y="1705175"/>
            <a:ext cx="2102304" cy="469170"/>
          </a:xfrm>
          <a:prstGeom prst="rightArrow">
            <a:avLst>
              <a:gd name="adj1" fmla="val 41567"/>
              <a:gd name="adj2" fmla="val 1074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Kruh: dutý 18">
            <a:extLst>
              <a:ext uri="{FF2B5EF4-FFF2-40B4-BE49-F238E27FC236}">
                <a16:creationId xmlns:a16="http://schemas.microsoft.com/office/drawing/2014/main" id="{F7B78770-2255-4AEF-88BD-595354D2868D}"/>
              </a:ext>
            </a:extLst>
          </p:cNvPr>
          <p:cNvSpPr/>
          <p:nvPr/>
        </p:nvSpPr>
        <p:spPr>
          <a:xfrm rot="479043">
            <a:off x="5180748" y="1564116"/>
            <a:ext cx="2242260" cy="1286560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F15F69E3-0D7B-4E3C-AF2B-03C2E6814DF6}"/>
              </a:ext>
            </a:extLst>
          </p:cNvPr>
          <p:cNvSpPr/>
          <p:nvPr/>
        </p:nvSpPr>
        <p:spPr>
          <a:xfrm rot="12825311">
            <a:off x="7138727" y="3019401"/>
            <a:ext cx="2068510" cy="469170"/>
          </a:xfrm>
          <a:prstGeom prst="rightArrow">
            <a:avLst>
              <a:gd name="adj1" fmla="val 41567"/>
              <a:gd name="adj2" fmla="val 107469"/>
            </a:avLst>
          </a:prstGeom>
          <a:solidFill>
            <a:schemeClr val="accent4"/>
          </a:solidFill>
          <a:ln>
            <a:solidFill>
              <a:srgbClr val="FFB9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FFB02F02-9ED7-4330-B5A9-D886CBEC116A}"/>
              </a:ext>
            </a:extLst>
          </p:cNvPr>
          <p:cNvGrpSpPr/>
          <p:nvPr/>
        </p:nvGrpSpPr>
        <p:grpSpPr>
          <a:xfrm>
            <a:off x="9038234" y="3682392"/>
            <a:ext cx="1969753" cy="1731898"/>
            <a:chOff x="9016946" y="1070810"/>
            <a:chExt cx="1969753" cy="1731898"/>
          </a:xfrm>
        </p:grpSpPr>
        <p:sp>
          <p:nvSpPr>
            <p:cNvPr id="21" name="Zástupný obsah 6">
              <a:extLst>
                <a:ext uri="{FF2B5EF4-FFF2-40B4-BE49-F238E27FC236}">
                  <a16:creationId xmlns:a16="http://schemas.microsoft.com/office/drawing/2014/main" id="{86020A29-38C9-457F-A711-90257152B4B0}"/>
                </a:ext>
              </a:extLst>
            </p:cNvPr>
            <p:cNvSpPr txBox="1">
              <a:spLocks/>
            </p:cNvSpPr>
            <p:nvPr/>
          </p:nvSpPr>
          <p:spPr>
            <a:xfrm>
              <a:off x="9016946" y="1070810"/>
              <a:ext cx="1969753" cy="61691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cs-CZ" dirty="0"/>
                <a:t>Buddhismus</a:t>
              </a:r>
            </a:p>
          </p:txBody>
        </p:sp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2EC9DAA7-97E9-498F-A2D4-99C51E769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0322" y="1612083"/>
              <a:ext cx="1143000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Zástupný obsah 16">
            <a:extLst>
              <a:ext uri="{FF2B5EF4-FFF2-40B4-BE49-F238E27FC236}">
                <a16:creationId xmlns:a16="http://schemas.microsoft.com/office/drawing/2014/main" id="{2796BEE4-F78F-443F-9D4C-076936BD2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38070" y="4223128"/>
            <a:ext cx="2011436" cy="263487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Hinduismus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88902512-3295-40F9-B390-8AC69E2FC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259" y="4633993"/>
            <a:ext cx="1130868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1C83E0E2-C5A0-4E6F-BED5-FF7ECCE35B8A}"/>
              </a:ext>
            </a:extLst>
          </p:cNvPr>
          <p:cNvSpPr/>
          <p:nvPr/>
        </p:nvSpPr>
        <p:spPr>
          <a:xfrm rot="17472297">
            <a:off x="4690284" y="3655012"/>
            <a:ext cx="887769" cy="337564"/>
          </a:xfrm>
          <a:prstGeom prst="rightArrow">
            <a:avLst>
              <a:gd name="adj1" fmla="val 41567"/>
              <a:gd name="adj2" fmla="val 107469"/>
            </a:avLst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Kruh: dutý 27">
            <a:extLst>
              <a:ext uri="{FF2B5EF4-FFF2-40B4-BE49-F238E27FC236}">
                <a16:creationId xmlns:a16="http://schemas.microsoft.com/office/drawing/2014/main" id="{E40B612C-D0F7-43FB-8922-57BB344E1631}"/>
              </a:ext>
            </a:extLst>
          </p:cNvPr>
          <p:cNvSpPr/>
          <p:nvPr/>
        </p:nvSpPr>
        <p:spPr>
          <a:xfrm rot="479043">
            <a:off x="4995162" y="2521372"/>
            <a:ext cx="798651" cy="923524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E1BDC507-B8CA-4107-ACB9-C40BE09E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3604" y="214941"/>
            <a:ext cx="4741985" cy="799878"/>
          </a:xfrm>
        </p:spPr>
        <p:txBody>
          <a:bodyPr/>
          <a:lstStyle/>
          <a:p>
            <a:pPr algn="ctr"/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Náboženství</a:t>
            </a:r>
            <a:endParaRPr lang="cs-CZ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C461319C-86C0-436A-A276-EFFCDF694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884" y="1928861"/>
            <a:ext cx="11430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03D25F-D36F-45B1-B4A3-CA99DB6E1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1689" y="1454133"/>
            <a:ext cx="1597390" cy="54736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Pravoslaví</a:t>
            </a:r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B511216E-40DE-4C0F-BAA5-A81809156F53}"/>
              </a:ext>
            </a:extLst>
          </p:cNvPr>
          <p:cNvSpPr/>
          <p:nvPr/>
        </p:nvSpPr>
        <p:spPr>
          <a:xfrm rot="12438988">
            <a:off x="7183499" y="1477845"/>
            <a:ext cx="2068510" cy="469170"/>
          </a:xfrm>
          <a:prstGeom prst="rightArrow">
            <a:avLst>
              <a:gd name="adj1" fmla="val 41567"/>
              <a:gd name="adj2" fmla="val 107469"/>
            </a:avLst>
          </a:prstGeom>
          <a:solidFill>
            <a:srgbClr val="CC818F"/>
          </a:solidFill>
          <a:ln>
            <a:solidFill>
              <a:srgbClr val="CC8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Kruh: dutý 33">
            <a:extLst>
              <a:ext uri="{FF2B5EF4-FFF2-40B4-BE49-F238E27FC236}">
                <a16:creationId xmlns:a16="http://schemas.microsoft.com/office/drawing/2014/main" id="{6D41EC26-8FC3-472C-9439-01D774781098}"/>
              </a:ext>
            </a:extLst>
          </p:cNvPr>
          <p:cNvSpPr/>
          <p:nvPr/>
        </p:nvSpPr>
        <p:spPr>
          <a:xfrm>
            <a:off x="3586809" y="438829"/>
            <a:ext cx="4133232" cy="1181100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rgbClr val="CC8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9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8" grpId="0" animBg="1"/>
      <p:bldP spid="19" grpId="0" animBg="1"/>
      <p:bldP spid="20" grpId="0" animBg="1"/>
      <p:bldP spid="17" grpId="0" build="p" animBg="1"/>
      <p:bldP spid="27" grpId="0" animBg="1"/>
      <p:bldP spid="28" grpId="0" animBg="1"/>
      <p:bldP spid="29" grpId="0"/>
      <p:bldP spid="4" grpId="0" build="p"/>
      <p:bldP spid="31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654E8-E0D7-4F46-A89E-5A844CF6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Zemědělství – rostlinná výroba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F9059-81CD-487F-A768-C5F07C0EF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73505" y="1690688"/>
            <a:ext cx="10515600" cy="5030954"/>
          </a:xfrm>
        </p:spPr>
        <p:txBody>
          <a:bodyPr>
            <a:normAutofit fontScale="92500" lnSpcReduction="10000"/>
          </a:bodyPr>
          <a:lstStyle/>
          <a:p>
            <a:pPr lvl="2">
              <a:lnSpc>
                <a:spcPct val="150000"/>
              </a:lnSpc>
            </a:pPr>
            <a:r>
              <a:rPr lang="cs-CZ" sz="2800" dirty="0"/>
              <a:t>30% orné půdy světa – nedostatek – desítky milionů lidí hladoví</a:t>
            </a:r>
          </a:p>
          <a:p>
            <a:pPr lvl="2">
              <a:lnSpc>
                <a:spcPct val="150000"/>
              </a:lnSpc>
            </a:pPr>
            <a:r>
              <a:rPr lang="cs-CZ" sz="2800" dirty="0"/>
              <a:t>Hlavní plodina:		rýže</a:t>
            </a:r>
          </a:p>
          <a:p>
            <a:pPr lvl="3">
              <a:lnSpc>
                <a:spcPct val="150000"/>
              </a:lnSpc>
            </a:pPr>
            <a:r>
              <a:rPr lang="cs-CZ" sz="2800" dirty="0"/>
              <a:t>Pěstuje se v monzunové Asii</a:t>
            </a:r>
          </a:p>
          <a:p>
            <a:pPr lvl="3">
              <a:lnSpc>
                <a:spcPct val="150000"/>
              </a:lnSpc>
            </a:pPr>
            <a:r>
              <a:rPr lang="cs-CZ" sz="2800" dirty="0"/>
              <a:t>Největším vývozcem jsou Čína, Indie, Thajsko a Vietnam</a:t>
            </a:r>
          </a:p>
          <a:p>
            <a:pPr lvl="2">
              <a:lnSpc>
                <a:spcPct val="150000"/>
              </a:lnSpc>
            </a:pPr>
            <a:r>
              <a:rPr lang="cs-CZ" sz="2800" dirty="0"/>
              <a:t>Další plodiny:	pšenice, kukuřice, sója, bavlník, sezam, 					podzemnice olejná, len, olivy (Turecko)</a:t>
            </a:r>
          </a:p>
          <a:p>
            <a:pPr lvl="2">
              <a:lnSpc>
                <a:spcPct val="150000"/>
              </a:lnSpc>
            </a:pPr>
            <a:r>
              <a:rPr lang="cs-CZ" sz="2800" dirty="0"/>
              <a:t>Koření:		pepř, hřebíček, muškát, zázvor, skořice</a:t>
            </a:r>
          </a:p>
          <a:p>
            <a:pPr lvl="2">
              <a:lnSpc>
                <a:spcPct val="150000"/>
              </a:lnSpc>
            </a:pPr>
            <a:r>
              <a:rPr lang="cs-CZ" sz="2800" dirty="0"/>
              <a:t>Čaj a káva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11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E6363-062A-4C72-9489-4485E339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Živočišná výroba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FEAE17-A2DF-4389-BEA8-2395BE75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9126" y="190583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2">
              <a:lnSpc>
                <a:spcPct val="150000"/>
              </a:lnSpc>
            </a:pPr>
            <a:r>
              <a:rPr lang="cs-CZ" sz="4000" dirty="0"/>
              <a:t>Největší chov na světě skotu, prasat, ovcí, velbloudů a oslů</a:t>
            </a:r>
          </a:p>
          <a:p>
            <a:pPr lvl="2">
              <a:lnSpc>
                <a:spcPct val="150000"/>
              </a:lnSpc>
            </a:pPr>
            <a:r>
              <a:rPr lang="cs-CZ" sz="4000" dirty="0"/>
              <a:t>Slon indický – pro těžké práce, tažné zvíře</a:t>
            </a:r>
          </a:p>
          <a:p>
            <a:pPr lvl="2">
              <a:lnSpc>
                <a:spcPct val="150000"/>
              </a:lnSpc>
            </a:pPr>
            <a:r>
              <a:rPr lang="cs-CZ" sz="4000" dirty="0"/>
              <a:t>Rybolov – veliký význam, Čína a Japonsko jsou rybářskými velmocemi 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4392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17B6B-CA8D-415E-ADFD-6D65FB8B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Průmysl a nerostné bohatství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F7D532-275B-4F79-886D-0440349EA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20789" cy="435133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dirty="0"/>
              <a:t>Zahrnuje všechna odvětví</a:t>
            </a:r>
            <a:endParaRPr lang="cs-CZ" sz="1800" dirty="0"/>
          </a:p>
          <a:p>
            <a:pPr lvl="1">
              <a:lnSpc>
                <a:spcPct val="150000"/>
              </a:lnSpc>
            </a:pPr>
            <a:r>
              <a:rPr lang="cs-CZ" dirty="0"/>
              <a:t>Např.  Japonsko (Sony, Panasonic, Fujitsu, Nikon, Canon,…), Čína (Huawei, Lenovo), Korea (Samsung)</a:t>
            </a:r>
            <a:endParaRPr lang="cs-CZ" sz="1800" dirty="0"/>
          </a:p>
          <a:p>
            <a:pPr lvl="1">
              <a:lnSpc>
                <a:spcPct val="150000"/>
              </a:lnSpc>
            </a:pPr>
            <a:r>
              <a:rPr lang="cs-CZ" dirty="0"/>
              <a:t>ekonomická světová síla řady nejvyspělejších států - Japonsko, Čína, Izrael a tzv. asijští tygři (malé státy s nejrychleji se rozvíjející ekonomikou)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35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PT - EKONOMICKÁ GEOGRAFIE PowerPoint Presentation, free download ...">
            <a:extLst>
              <a:ext uri="{FF2B5EF4-FFF2-40B4-BE49-F238E27FC236}">
                <a16:creationId xmlns:a16="http://schemas.microsoft.com/office/drawing/2014/main" id="{33FB9A3F-51B2-4009-AC21-2B36B0437B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40"/>
          <a:stretch/>
        </p:blipFill>
        <p:spPr bwMode="auto">
          <a:xfrm>
            <a:off x="2075726" y="0"/>
            <a:ext cx="4758708" cy="61577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11712850-B0CA-4241-B30E-93EADD973C1C}"/>
              </a:ext>
            </a:extLst>
          </p:cNvPr>
          <p:cNvSpPr txBox="1"/>
          <p:nvPr/>
        </p:nvSpPr>
        <p:spPr>
          <a:xfrm>
            <a:off x="7762723" y="1517702"/>
            <a:ext cx="30919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Jižní Korea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3918149-B49E-45AE-B799-1F92783D9C8B}"/>
              </a:ext>
            </a:extLst>
          </p:cNvPr>
          <p:cNvSpPr txBox="1"/>
          <p:nvPr/>
        </p:nvSpPr>
        <p:spPr>
          <a:xfrm>
            <a:off x="7762723" y="4693967"/>
            <a:ext cx="30919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Singapur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9C12B94-86B8-4411-8DE6-66FED5FE5F2D}"/>
              </a:ext>
            </a:extLst>
          </p:cNvPr>
          <p:cNvSpPr txBox="1"/>
          <p:nvPr/>
        </p:nvSpPr>
        <p:spPr>
          <a:xfrm>
            <a:off x="7437748" y="426394"/>
            <a:ext cx="40440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i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Asijští tygři (draci)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24E625C-1EA3-4427-8C08-05A3FE50C507}"/>
              </a:ext>
            </a:extLst>
          </p:cNvPr>
          <p:cNvSpPr txBox="1"/>
          <p:nvPr/>
        </p:nvSpPr>
        <p:spPr>
          <a:xfrm>
            <a:off x="7762723" y="2609010"/>
            <a:ext cx="30919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Taiwan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BA3B0E6-BDA2-4925-AFD7-4F7A27535114}"/>
              </a:ext>
            </a:extLst>
          </p:cNvPr>
          <p:cNvSpPr txBox="1"/>
          <p:nvPr/>
        </p:nvSpPr>
        <p:spPr>
          <a:xfrm>
            <a:off x="7762723" y="3602660"/>
            <a:ext cx="30919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Hongkong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DE0DE5DE-A067-4F64-B87D-1432B44EE8CD}"/>
              </a:ext>
            </a:extLst>
          </p:cNvPr>
          <p:cNvCxnSpPr/>
          <p:nvPr/>
        </p:nvCxnSpPr>
        <p:spPr>
          <a:xfrm flipH="1" flipV="1">
            <a:off x="5495827" y="1647617"/>
            <a:ext cx="2384982" cy="1602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C93D467F-223B-452F-928D-DF9A7B322806}"/>
              </a:ext>
            </a:extLst>
          </p:cNvPr>
          <p:cNvCxnSpPr>
            <a:cxnSpLocks/>
          </p:cNvCxnSpPr>
          <p:nvPr/>
        </p:nvCxnSpPr>
        <p:spPr>
          <a:xfrm flipH="1" flipV="1">
            <a:off x="5165889" y="2852926"/>
            <a:ext cx="2909741" cy="8797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35D890EB-EE73-4680-B96F-94CE849D98AE}"/>
              </a:ext>
            </a:extLst>
          </p:cNvPr>
          <p:cNvCxnSpPr>
            <a:cxnSpLocks/>
          </p:cNvCxnSpPr>
          <p:nvPr/>
        </p:nvCxnSpPr>
        <p:spPr>
          <a:xfrm flipH="1" flipV="1">
            <a:off x="3808429" y="4952422"/>
            <a:ext cx="4072380" cy="24415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pojnice: pravoúhlá 28">
            <a:extLst>
              <a:ext uri="{FF2B5EF4-FFF2-40B4-BE49-F238E27FC236}">
                <a16:creationId xmlns:a16="http://schemas.microsoft.com/office/drawing/2014/main" id="{BEBBE911-62DD-4077-8B5F-0E1EC5097191}"/>
              </a:ext>
            </a:extLst>
          </p:cNvPr>
          <p:cNvCxnSpPr>
            <a:cxnSpLocks/>
          </p:cNvCxnSpPr>
          <p:nvPr/>
        </p:nvCxnSpPr>
        <p:spPr>
          <a:xfrm rot="10800000">
            <a:off x="4313678" y="3048663"/>
            <a:ext cx="3906495" cy="858706"/>
          </a:xfrm>
          <a:prstGeom prst="bentConnector3">
            <a:avLst>
              <a:gd name="adj1" fmla="val 100193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17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07E69-EB2A-49F8-8BD4-08428ADF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43" y="214654"/>
            <a:ext cx="2977585" cy="1325563"/>
          </a:xfrm>
        </p:spPr>
        <p:txBody>
          <a:bodyPr/>
          <a:lstStyle/>
          <a:p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Těžba ropy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A62F6A1-C886-4AC9-816B-D365593FDC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9" r="9905" b="46818"/>
          <a:stretch/>
        </p:blipFill>
        <p:spPr bwMode="auto">
          <a:xfrm>
            <a:off x="2797933" y="791852"/>
            <a:ext cx="8464233" cy="5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0CCCA60-95B5-4F0B-A098-48E2E6B953FC}"/>
              </a:ext>
            </a:extLst>
          </p:cNvPr>
          <p:cNvSpPr txBox="1">
            <a:spLocks/>
          </p:cNvSpPr>
          <p:nvPr/>
        </p:nvSpPr>
        <p:spPr>
          <a:xfrm>
            <a:off x="437015" y="3808323"/>
            <a:ext cx="2357366" cy="66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cs-CZ" dirty="0"/>
              <a:t>Kaspické moře</a:t>
            </a:r>
            <a:endParaRPr lang="cs-CZ" sz="1600" dirty="0"/>
          </a:p>
          <a:p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F8F8D40-F225-4E07-AA1B-F1FB668B0FFE}"/>
              </a:ext>
            </a:extLst>
          </p:cNvPr>
          <p:cNvSpPr txBox="1">
            <a:spLocks/>
          </p:cNvSpPr>
          <p:nvPr/>
        </p:nvSpPr>
        <p:spPr>
          <a:xfrm>
            <a:off x="437014" y="2766219"/>
            <a:ext cx="2357367" cy="66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cs-CZ" dirty="0"/>
              <a:t>Perský záliv </a:t>
            </a:r>
            <a:endParaRPr lang="cs-CZ" sz="1600" dirty="0"/>
          </a:p>
          <a:p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FE92FE2-D466-4B68-A1C6-2ECC16404A71}"/>
              </a:ext>
            </a:extLst>
          </p:cNvPr>
          <p:cNvSpPr txBox="1">
            <a:spLocks/>
          </p:cNvSpPr>
          <p:nvPr/>
        </p:nvSpPr>
        <p:spPr>
          <a:xfrm>
            <a:off x="488552" y="4850427"/>
            <a:ext cx="2357366" cy="66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cs-CZ" dirty="0"/>
              <a:t>Jihovýchodní Asie</a:t>
            </a:r>
          </a:p>
          <a:p>
            <a:endParaRPr lang="cs-CZ" dirty="0"/>
          </a:p>
        </p:txBody>
      </p:sp>
      <p:sp>
        <p:nvSpPr>
          <p:cNvPr id="11" name="Kruh: dutý 10">
            <a:extLst>
              <a:ext uri="{FF2B5EF4-FFF2-40B4-BE49-F238E27FC236}">
                <a16:creationId xmlns:a16="http://schemas.microsoft.com/office/drawing/2014/main" id="{8C0DE5C0-6B21-49FE-B1AE-AF6F9F91F559}"/>
              </a:ext>
            </a:extLst>
          </p:cNvPr>
          <p:cNvSpPr/>
          <p:nvPr/>
        </p:nvSpPr>
        <p:spPr>
          <a:xfrm>
            <a:off x="3398273" y="4376971"/>
            <a:ext cx="1192581" cy="946911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Kruh: dutý 11">
            <a:extLst>
              <a:ext uri="{FF2B5EF4-FFF2-40B4-BE49-F238E27FC236}">
                <a16:creationId xmlns:a16="http://schemas.microsoft.com/office/drawing/2014/main" id="{BA3470EA-93CA-4CE3-85EF-9CCBAF750336}"/>
              </a:ext>
            </a:extLst>
          </p:cNvPr>
          <p:cNvSpPr/>
          <p:nvPr/>
        </p:nvSpPr>
        <p:spPr>
          <a:xfrm>
            <a:off x="3286722" y="3192802"/>
            <a:ext cx="1192581" cy="946911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Kruh: dutý 12">
            <a:extLst>
              <a:ext uri="{FF2B5EF4-FFF2-40B4-BE49-F238E27FC236}">
                <a16:creationId xmlns:a16="http://schemas.microsoft.com/office/drawing/2014/main" id="{392BDB81-35DF-4444-A2CB-BE37E5DD97DE}"/>
              </a:ext>
            </a:extLst>
          </p:cNvPr>
          <p:cNvSpPr/>
          <p:nvPr/>
        </p:nvSpPr>
        <p:spPr>
          <a:xfrm>
            <a:off x="7434516" y="5039752"/>
            <a:ext cx="2218531" cy="1502450"/>
          </a:xfrm>
          <a:prstGeom prst="donut">
            <a:avLst>
              <a:gd name="adj" fmla="val 50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9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8534B-969A-47A0-A2FD-BBC7E6BD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EDDB0-0406-4DD2-977B-4A4893240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Místy zaostalá a někde jedna z nejlepších na světě</a:t>
            </a:r>
            <a:endParaRPr lang="cs-CZ" sz="1800" dirty="0"/>
          </a:p>
          <a:p>
            <a:pPr lvl="1"/>
            <a:r>
              <a:rPr lang="cs-CZ" dirty="0"/>
              <a:t>Sibiř – železniční transsibiřská magistrála (9300 km, nejdelší na světě)</a:t>
            </a:r>
            <a:endParaRPr lang="cs-CZ" sz="1800" dirty="0"/>
          </a:p>
          <a:p>
            <a:endParaRPr lang="cs-CZ" dirty="0"/>
          </a:p>
        </p:txBody>
      </p:sp>
      <p:pic>
        <p:nvPicPr>
          <p:cNvPr id="4098" name="Picture 2" descr="Transsibiřská magistrála (Rusko) 2020 | CK Alvarez">
            <a:extLst>
              <a:ext uri="{FF2B5EF4-FFF2-40B4-BE49-F238E27FC236}">
                <a16:creationId xmlns:a16="http://schemas.microsoft.com/office/drawing/2014/main" id="{2720D09D-D3F7-4F3B-B3A3-F875263F43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0" b="7734"/>
          <a:stretch/>
        </p:blipFill>
        <p:spPr bwMode="auto">
          <a:xfrm>
            <a:off x="1164762" y="2858947"/>
            <a:ext cx="8696868" cy="331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641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327</Words>
  <Application>Microsoft Office PowerPoint</Application>
  <PresentationFormat>Širokoúhlá obrazovka</PresentationFormat>
  <Paragraphs>49</Paragraphs>
  <Slides>10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A S I E  </vt:lpstr>
      <vt:lpstr>Obyvatelstvo</vt:lpstr>
      <vt:lpstr>Náboženství</vt:lpstr>
      <vt:lpstr>Zemědělství – rostlinná výroba</vt:lpstr>
      <vt:lpstr>Živočišná výroba</vt:lpstr>
      <vt:lpstr>Průmysl a nerostné bohatství</vt:lpstr>
      <vt:lpstr>Prezentace aplikace PowerPoint</vt:lpstr>
      <vt:lpstr>Těžba ropy</vt:lpstr>
      <vt:lpstr>Doprava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Asie – obecné informace</dc:title>
  <dc:creator>Petr Slezák</dc:creator>
  <cp:lastModifiedBy>Petr Slezák</cp:lastModifiedBy>
  <cp:revision>18</cp:revision>
  <dcterms:created xsi:type="dcterms:W3CDTF">2020-04-12T05:23:36Z</dcterms:created>
  <dcterms:modified xsi:type="dcterms:W3CDTF">2020-04-12T11:05:58Z</dcterms:modified>
  <cp:contentStatus/>
</cp:coreProperties>
</file>