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66"/>
    <a:srgbClr val="CCFF99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1925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7056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1250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5295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0086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7621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09.04.2020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5167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09.04.2020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5844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09.04.2020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7503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805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7604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64A5-E9A1-4777-8C6C-ECB9275754AB}" type="datetimeFigureOut">
              <a:rPr lang="cs-CZ" smtClean="0"/>
              <a:pPr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9207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STŘEDOVÁ SOUMĚRNOST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Mgr. Veronika Pluhařová</a:t>
            </a:r>
          </a:p>
          <a:p>
            <a:r>
              <a:rPr lang="cs-CZ" dirty="0" smtClean="0"/>
              <a:t>MATEMATIKA </a:t>
            </a:r>
            <a:r>
              <a:rPr lang="cs-CZ" dirty="0"/>
              <a:t>7</a:t>
            </a:r>
            <a:r>
              <a:rPr lang="cs-CZ" dirty="0" smtClean="0"/>
              <a:t>. ročník</a:t>
            </a:r>
          </a:p>
          <a:p>
            <a:r>
              <a:rPr lang="cs-CZ" dirty="0" smtClean="0"/>
              <a:t>Základní škola, Chrudim, Dr. Peška 768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059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0" y="1830813"/>
            <a:ext cx="7481940" cy="303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554786" y="2276872"/>
            <a:ext cx="2376264" cy="93610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střed souměrnosti S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6209980" y="1975782"/>
            <a:ext cx="237626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obraz bodu A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763960" y="3348837"/>
            <a:ext cx="237626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vzor bodu A´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251520" y="4941168"/>
            <a:ext cx="8640960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Středová souměrnost </a:t>
            </a:r>
            <a:r>
              <a:rPr lang="cs-CZ" sz="2400" dirty="0" smtClean="0"/>
              <a:t>určená středem souměrnosti S přiřadí bodu A bod A' tak, že IASI=IA´SI. Středová souměrnost má jediný </a:t>
            </a:r>
            <a:r>
              <a:rPr lang="cs-CZ" sz="2400" b="1" dirty="0" err="1" smtClean="0"/>
              <a:t>samodružný</a:t>
            </a:r>
            <a:r>
              <a:rPr lang="cs-CZ" sz="2400" dirty="0" smtClean="0"/>
              <a:t> bod, kterým je střed souměrnosti. Střed souměrnosti se zobrazí sám na sebe. Středová souměrnost  je přímá </a:t>
            </a:r>
            <a:r>
              <a:rPr lang="cs-CZ" sz="2400" b="1" dirty="0" smtClean="0"/>
              <a:t>shodnost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9" name="TextovéPole 4"/>
          <p:cNvSpPr txBox="1"/>
          <p:nvPr/>
        </p:nvSpPr>
        <p:spPr>
          <a:xfrm>
            <a:off x="6228184" y="4437112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265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16832"/>
            <a:ext cx="3744416" cy="431391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cs-CZ" b="1" dirty="0" smtClean="0"/>
              <a:t>Obrazem úsečky AB</a:t>
            </a:r>
            <a:r>
              <a:rPr lang="cs-CZ" dirty="0" smtClean="0"/>
              <a:t>, jež </a:t>
            </a:r>
            <a:r>
              <a:rPr lang="cs-CZ" b="1" dirty="0" smtClean="0"/>
              <a:t>neprochází</a:t>
            </a:r>
            <a:r>
              <a:rPr lang="cs-CZ" dirty="0" smtClean="0"/>
              <a:t> středem souměrnosti, je úsečka A´B´, která je s původní úsečkou AB </a:t>
            </a:r>
            <a:r>
              <a:rPr lang="cs-CZ" b="1" dirty="0" smtClean="0"/>
              <a:t>rovnoběžná</a:t>
            </a:r>
            <a:r>
              <a:rPr lang="cs-CZ" dirty="0" smtClean="0"/>
              <a:t> a </a:t>
            </a:r>
            <a:r>
              <a:rPr lang="cs-CZ" b="1" dirty="0" smtClean="0"/>
              <a:t>shodná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844824"/>
            <a:ext cx="4873024" cy="43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Přímá spojnice 3"/>
          <p:cNvCxnSpPr/>
          <p:nvPr/>
        </p:nvCxnSpPr>
        <p:spPr>
          <a:xfrm>
            <a:off x="4427984" y="3212976"/>
            <a:ext cx="3168352" cy="165618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H="1">
            <a:off x="5220072" y="2204864"/>
            <a:ext cx="1512168" cy="367240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4"/>
          <p:cNvSpPr txBox="1"/>
          <p:nvPr/>
        </p:nvSpPr>
        <p:spPr>
          <a:xfrm>
            <a:off x="6660232" y="5733256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181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108" y="5157192"/>
            <a:ext cx="8856984" cy="144054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cs-CZ" dirty="0" smtClean="0"/>
              <a:t>Je-li střed souměrnosti </a:t>
            </a:r>
            <a:r>
              <a:rPr lang="cs-CZ" b="1" dirty="0" smtClean="0"/>
              <a:t>vnějším</a:t>
            </a:r>
            <a:r>
              <a:rPr lang="cs-CZ" dirty="0" smtClean="0"/>
              <a:t> bodem vzoru, pak obraz a vzor nemají </a:t>
            </a:r>
            <a:r>
              <a:rPr lang="cs-CZ" b="1" dirty="0" smtClean="0"/>
              <a:t>žádný společný bod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39446"/>
            <a:ext cx="8280000" cy="330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 flipV="1">
            <a:off x="467544" y="2492896"/>
            <a:ext cx="7848872" cy="194421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403648" y="2348880"/>
            <a:ext cx="5976664" cy="223224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2843808" y="2348880"/>
            <a:ext cx="3096344" cy="223224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V="1">
            <a:off x="3275856" y="2492896"/>
            <a:ext cx="2232248" cy="194421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4"/>
          <p:cNvSpPr txBox="1"/>
          <p:nvPr/>
        </p:nvSpPr>
        <p:spPr>
          <a:xfrm>
            <a:off x="323528" y="4653136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229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326" y="1916832"/>
            <a:ext cx="2826514" cy="446449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cs-CZ" dirty="0" smtClean="0"/>
              <a:t>Je-li střed souměrnosti </a:t>
            </a:r>
            <a:r>
              <a:rPr lang="cs-CZ" b="1" dirty="0" smtClean="0"/>
              <a:t>vnitřním</a:t>
            </a:r>
            <a:r>
              <a:rPr lang="cs-CZ" dirty="0" smtClean="0"/>
              <a:t> bodem vzoru, pak obraz a vzor </a:t>
            </a:r>
            <a:r>
              <a:rPr lang="cs-CZ" b="1" dirty="0" smtClean="0"/>
              <a:t>mají</a:t>
            </a:r>
            <a:r>
              <a:rPr lang="cs-CZ" dirty="0" smtClean="0"/>
              <a:t> </a:t>
            </a:r>
            <a:r>
              <a:rPr lang="cs-CZ" b="1" dirty="0" smtClean="0"/>
              <a:t> společné bod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72816"/>
            <a:ext cx="5173787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Přímá spojnice 3"/>
          <p:cNvCxnSpPr/>
          <p:nvPr/>
        </p:nvCxnSpPr>
        <p:spPr>
          <a:xfrm flipV="1">
            <a:off x="4660528" y="3068960"/>
            <a:ext cx="2647776" cy="187220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5580112" y="3068960"/>
            <a:ext cx="792088" cy="1872208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508104" y="2204864"/>
            <a:ext cx="864096" cy="36004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4067944" y="3212976"/>
            <a:ext cx="3816424" cy="158417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5004048" y="3212976"/>
            <a:ext cx="1944216" cy="158417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4"/>
          <p:cNvSpPr txBox="1"/>
          <p:nvPr/>
        </p:nvSpPr>
        <p:spPr>
          <a:xfrm>
            <a:off x="3563888" y="6021288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472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326" y="1916832"/>
            <a:ext cx="2826514" cy="4464496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cs-CZ" dirty="0" smtClean="0"/>
              <a:t>Kružnici zobrazíme tak, že zobrazíme její </a:t>
            </a:r>
            <a:r>
              <a:rPr lang="cs-CZ" b="1" dirty="0" smtClean="0"/>
              <a:t>střed</a:t>
            </a:r>
            <a:r>
              <a:rPr lang="cs-CZ" dirty="0" smtClean="0"/>
              <a:t>. </a:t>
            </a:r>
            <a:r>
              <a:rPr lang="cs-CZ" b="1" dirty="0" smtClean="0"/>
              <a:t>Poloměr</a:t>
            </a:r>
            <a:r>
              <a:rPr lang="cs-CZ" dirty="0" smtClean="0"/>
              <a:t> je </a:t>
            </a:r>
            <a:r>
              <a:rPr lang="cs-CZ" b="1" dirty="0" smtClean="0"/>
              <a:t>shodný</a:t>
            </a:r>
            <a:r>
              <a:rPr lang="cs-CZ" dirty="0" smtClean="0"/>
              <a:t> s poloměrem původní kružnice.</a:t>
            </a: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9" y="1809115"/>
            <a:ext cx="5769089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5004048" y="3789040"/>
            <a:ext cx="2088232" cy="792088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4"/>
          <p:cNvSpPr txBox="1"/>
          <p:nvPr/>
        </p:nvSpPr>
        <p:spPr>
          <a:xfrm>
            <a:off x="3131840" y="6021288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631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326" y="1916832"/>
            <a:ext cx="8371130" cy="44644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Sestrojte obraz trojúhelníku ABC ve středové souměrnosti se středem v bodě T, jenž je těžištěm trojúhelníku ABC.</a:t>
            </a: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01008"/>
            <a:ext cx="3570295" cy="28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347864" y="6021288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877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326" y="1916832"/>
            <a:ext cx="8371130" cy="44644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Najdeme těžiště T trojúhelníku ABC.</a:t>
            </a: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36910"/>
            <a:ext cx="4392488" cy="3978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788024" y="44416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6" name="TextovéPole 4"/>
          <p:cNvSpPr txBox="1"/>
          <p:nvPr/>
        </p:nvSpPr>
        <p:spPr>
          <a:xfrm>
            <a:off x="2771800" y="6165304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2256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435" y="1844824"/>
            <a:ext cx="5292186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4"/>
          <p:cNvSpPr txBox="1"/>
          <p:nvPr/>
        </p:nvSpPr>
        <p:spPr>
          <a:xfrm>
            <a:off x="5148064" y="6093296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089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388</TotalTime>
  <Words>185</Words>
  <Application>Microsoft Office PowerPoint</Application>
  <PresentationFormat>Předvádění na obrazovce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STŘEDOVÁ SOUMĚRNOST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Owner</dc:creator>
  <cp:lastModifiedBy>Veronika</cp:lastModifiedBy>
  <cp:revision>47</cp:revision>
  <dcterms:created xsi:type="dcterms:W3CDTF">2011-11-11T21:08:23Z</dcterms:created>
  <dcterms:modified xsi:type="dcterms:W3CDTF">2020-04-09T20:49:42Z</dcterms:modified>
</cp:coreProperties>
</file>