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6" r:id="rId2"/>
    <p:sldId id="257" r:id="rId3"/>
    <p:sldId id="258" r:id="rId4"/>
    <p:sldId id="262" r:id="rId5"/>
    <p:sldId id="263" r:id="rId6"/>
    <p:sldId id="264" r:id="rId7"/>
    <p:sldId id="265" r:id="rId8"/>
    <p:sldId id="259" r:id="rId9"/>
    <p:sldId id="260" r:id="rId10"/>
    <p:sldId id="261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FFCC66"/>
    <a:srgbClr val="CCFF99"/>
    <a:srgbClr val="CCFF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991CB7-A89E-489A-9FDF-8EFDBF27113F}" type="datetimeFigureOut">
              <a:rPr lang="cs-CZ" smtClean="0"/>
              <a:pPr/>
              <a:t>12.4.2012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26B7F5-1B4C-47BB-AAA9-F2F1E1F4836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363722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26B7F5-1B4C-47BB-AAA9-F2F1E1F48365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331354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64A5-E9A1-4777-8C6C-ECB9275754AB}" type="datetimeFigureOut">
              <a:rPr lang="cs-CZ" smtClean="0"/>
              <a:pPr/>
              <a:t>12.4.2012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752D4-2442-45E0-90B9-8D2BF11F2FF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19258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64A5-E9A1-4777-8C6C-ECB9275754AB}" type="datetimeFigureOut">
              <a:rPr lang="cs-CZ" smtClean="0"/>
              <a:pPr/>
              <a:t>12.4.2012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752D4-2442-45E0-90B9-8D2BF11F2FF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070562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64A5-E9A1-4777-8C6C-ECB9275754AB}" type="datetimeFigureOut">
              <a:rPr lang="cs-CZ" smtClean="0"/>
              <a:pPr/>
              <a:t>12.4.2012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752D4-2442-45E0-90B9-8D2BF11F2FF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512509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64A5-E9A1-4777-8C6C-ECB9275754AB}" type="datetimeFigureOut">
              <a:rPr lang="cs-CZ" smtClean="0"/>
              <a:pPr/>
              <a:t>12.4.2012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752D4-2442-45E0-90B9-8D2BF11F2FF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852956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64A5-E9A1-4777-8C6C-ECB9275754AB}" type="datetimeFigureOut">
              <a:rPr lang="cs-CZ" smtClean="0"/>
              <a:pPr/>
              <a:t>12.4.2012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752D4-2442-45E0-90B9-8D2BF11F2FF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700866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64A5-E9A1-4777-8C6C-ECB9275754AB}" type="datetimeFigureOut">
              <a:rPr lang="cs-CZ" smtClean="0"/>
              <a:pPr/>
              <a:t>12.4.2012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752D4-2442-45E0-90B9-8D2BF11F2FF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676215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64A5-E9A1-4777-8C6C-ECB9275754AB}" type="datetimeFigureOut">
              <a:rPr lang="cs-CZ" smtClean="0"/>
              <a:pPr/>
              <a:t>12.4.2012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752D4-2442-45E0-90B9-8D2BF11F2FF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851678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64A5-E9A1-4777-8C6C-ECB9275754AB}" type="datetimeFigureOut">
              <a:rPr lang="cs-CZ" smtClean="0"/>
              <a:pPr/>
              <a:t>12.4.2012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752D4-2442-45E0-90B9-8D2BF11F2FF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158444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64A5-E9A1-4777-8C6C-ECB9275754AB}" type="datetimeFigureOut">
              <a:rPr lang="cs-CZ" smtClean="0"/>
              <a:pPr/>
              <a:t>12.4.2012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752D4-2442-45E0-90B9-8D2BF11F2FF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775030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64A5-E9A1-4777-8C6C-ECB9275754AB}" type="datetimeFigureOut">
              <a:rPr lang="cs-CZ" smtClean="0"/>
              <a:pPr/>
              <a:t>12.4.2012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752D4-2442-45E0-90B9-8D2BF11F2FF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318051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64A5-E9A1-4777-8C6C-ECB9275754AB}" type="datetimeFigureOut">
              <a:rPr lang="cs-CZ" smtClean="0"/>
              <a:pPr/>
              <a:t>12.4.2012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752D4-2442-45E0-90B9-8D2BF11F2FF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076042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B64A5-E9A1-4777-8C6C-ECB9275754AB}" type="datetimeFigureOut">
              <a:rPr lang="cs-CZ" smtClean="0"/>
              <a:pPr/>
              <a:t>12.4.2012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752D4-2442-45E0-90B9-8D2BF11F2FF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992072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Úhlopříčky a výšky rovnoběžníku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Mgr. Veronika Pluhařová</a:t>
            </a:r>
          </a:p>
          <a:p>
            <a:r>
              <a:rPr lang="cs-CZ"/>
              <a:t>únor - duben 2012</a:t>
            </a:r>
          </a:p>
          <a:p>
            <a:r>
              <a:rPr lang="cs-CZ" smtClean="0"/>
              <a:t>MATEMATIKA </a:t>
            </a:r>
            <a:r>
              <a:rPr lang="cs-CZ" dirty="0"/>
              <a:t>7</a:t>
            </a:r>
            <a:r>
              <a:rPr lang="cs-CZ" dirty="0" smtClean="0"/>
              <a:t>. ročník</a:t>
            </a:r>
          </a:p>
          <a:p>
            <a:r>
              <a:rPr lang="cs-CZ" dirty="0" smtClean="0"/>
              <a:t>Základní škola, Chrudim, Dr. Peška 768</a:t>
            </a:r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64887"/>
            <a:ext cx="6081712" cy="1485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10598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3021" y="1916832"/>
            <a:ext cx="8229600" cy="4313917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b="1" dirty="0" smtClean="0"/>
              <a:t>Výška </a:t>
            </a:r>
            <a:r>
              <a:rPr lang="cs-CZ" b="1" dirty="0" err="1" smtClean="0"/>
              <a:t>v</a:t>
            </a:r>
            <a:r>
              <a:rPr lang="cs-CZ" b="1" baseline="-25000" dirty="0" err="1"/>
              <a:t>b</a:t>
            </a:r>
            <a:r>
              <a:rPr lang="cs-CZ" b="1" baseline="-25000" dirty="0" smtClean="0"/>
              <a:t>  </a:t>
            </a:r>
            <a:r>
              <a:rPr lang="cs-CZ" dirty="0" smtClean="0"/>
              <a:t>- </a:t>
            </a:r>
            <a:r>
              <a:rPr lang="cs-CZ" b="1" dirty="0"/>
              <a:t>kolmice</a:t>
            </a:r>
            <a:r>
              <a:rPr lang="cs-CZ" dirty="0"/>
              <a:t> spuštěná z vrcholu D na stranu </a:t>
            </a:r>
            <a:r>
              <a:rPr lang="cs-CZ" dirty="0" smtClean="0"/>
              <a:t>BC.</a:t>
            </a:r>
            <a:endParaRPr lang="cs-CZ" baseline="-25000" dirty="0"/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64887"/>
            <a:ext cx="6081712" cy="1485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Skupina 3"/>
          <p:cNvGrpSpPr/>
          <p:nvPr/>
        </p:nvGrpSpPr>
        <p:grpSpPr>
          <a:xfrm>
            <a:off x="1403648" y="3140968"/>
            <a:ext cx="6145374" cy="3600000"/>
            <a:chOff x="1403648" y="3140968"/>
            <a:chExt cx="6145374" cy="3600000"/>
          </a:xfrm>
        </p:grpSpPr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03648" y="3140968"/>
              <a:ext cx="6145374" cy="3600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" name="TextovéPole 1"/>
            <p:cNvSpPr txBox="1"/>
            <p:nvPr/>
          </p:nvSpPr>
          <p:spPr>
            <a:xfrm>
              <a:off x="4444110" y="4293096"/>
              <a:ext cx="11521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b="1" dirty="0" err="1" smtClean="0"/>
                <a:t>v</a:t>
              </a:r>
              <a:r>
                <a:rPr lang="cs-CZ" b="1" baseline="-25000" dirty="0" err="1" smtClean="0"/>
                <a:t>b</a:t>
              </a:r>
              <a:endParaRPr lang="cs-CZ" b="1" dirty="0"/>
            </a:p>
          </p:txBody>
        </p:sp>
      </p:grpSp>
      <p:sp>
        <p:nvSpPr>
          <p:cNvPr id="7" name="Obdélník 6"/>
          <p:cNvSpPr/>
          <p:nvPr/>
        </p:nvSpPr>
        <p:spPr>
          <a:xfrm>
            <a:off x="5940152" y="6165304"/>
            <a:ext cx="19472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Program </a:t>
            </a:r>
            <a:r>
              <a:rPr lang="cs-CZ" dirty="0" err="1" smtClean="0"/>
              <a:t>Geogebra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51180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3021" y="1916832"/>
            <a:ext cx="8229600" cy="4313917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dirty="0" smtClean="0"/>
              <a:t>Výšku obvykle zakreslujeme tak, že za libovolný bod strany zvolíme vrchol čtyřúhelníku, čímž vzniknou pravoúhlé trojúhelníky. To je výhodné především u výpočtů obsahů.</a:t>
            </a:r>
            <a:endParaRPr lang="cs-CZ" baseline="-25000" dirty="0"/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64887"/>
            <a:ext cx="6081712" cy="1485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77072"/>
            <a:ext cx="3600000" cy="25138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99992" y="4070971"/>
            <a:ext cx="4297322" cy="25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Obdélník 5"/>
          <p:cNvSpPr/>
          <p:nvPr/>
        </p:nvSpPr>
        <p:spPr>
          <a:xfrm>
            <a:off x="3419872" y="4005064"/>
            <a:ext cx="19472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Program </a:t>
            </a:r>
            <a:r>
              <a:rPr lang="cs-CZ" dirty="0" err="1" smtClean="0"/>
              <a:t>Geogebra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54224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3021" y="1916832"/>
            <a:ext cx="8229600" cy="4313917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dirty="0" smtClean="0"/>
              <a:t>Narýsujte dvě </a:t>
            </a:r>
            <a:r>
              <a:rPr lang="cs-CZ" dirty="0"/>
              <a:t>úsečky </a:t>
            </a:r>
            <a:r>
              <a:rPr lang="cs-CZ" i="1" dirty="0"/>
              <a:t>AC</a:t>
            </a:r>
            <a:r>
              <a:rPr lang="cs-CZ" dirty="0"/>
              <a:t> a </a:t>
            </a:r>
            <a:r>
              <a:rPr lang="cs-CZ" i="1" dirty="0"/>
              <a:t>BD</a:t>
            </a:r>
            <a:r>
              <a:rPr lang="cs-CZ" dirty="0"/>
              <a:t> tak, že se půlí (protínají se ve svých středech). </a:t>
            </a:r>
            <a:endParaRPr lang="cs-CZ" b="1" dirty="0"/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64887"/>
            <a:ext cx="6081712" cy="1485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068960"/>
            <a:ext cx="4276174" cy="36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4572000" y="6093296"/>
            <a:ext cx="1947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Program </a:t>
            </a:r>
            <a:r>
              <a:rPr lang="cs-CZ" dirty="0" err="1" smtClean="0"/>
              <a:t>Geogebra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626595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3021" y="1916832"/>
            <a:ext cx="8229600" cy="4313917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dirty="0" smtClean="0"/>
              <a:t>Úsečkami AC a BD je </a:t>
            </a:r>
            <a:r>
              <a:rPr lang="cs-CZ" dirty="0"/>
              <a:t>dán </a:t>
            </a:r>
            <a:r>
              <a:rPr lang="cs-CZ" dirty="0" smtClean="0"/>
              <a:t>rovnoběžník </a:t>
            </a:r>
            <a:r>
              <a:rPr lang="cs-CZ" i="1" dirty="0" smtClean="0"/>
              <a:t>ABCD</a:t>
            </a:r>
            <a:r>
              <a:rPr lang="cs-CZ" dirty="0"/>
              <a:t>, úsečky </a:t>
            </a:r>
            <a:r>
              <a:rPr lang="cs-CZ" i="1" dirty="0"/>
              <a:t>AC</a:t>
            </a:r>
            <a:r>
              <a:rPr lang="cs-CZ" dirty="0"/>
              <a:t> a </a:t>
            </a:r>
            <a:r>
              <a:rPr lang="cs-CZ" i="1" dirty="0"/>
              <a:t>BD</a:t>
            </a:r>
            <a:r>
              <a:rPr lang="cs-CZ" dirty="0"/>
              <a:t> jsou jeho </a:t>
            </a:r>
            <a:r>
              <a:rPr lang="cs-CZ" b="1" dirty="0"/>
              <a:t>úhlopříčkami</a:t>
            </a:r>
            <a:r>
              <a:rPr lang="cs-CZ" dirty="0" smtClean="0"/>
              <a:t>.</a:t>
            </a:r>
          </a:p>
          <a:p>
            <a:pPr marL="0" lvl="0" indent="0">
              <a:buNone/>
            </a:pPr>
            <a:r>
              <a:rPr lang="cs-CZ" b="1" dirty="0"/>
              <a:t>Úhlopříčky</a:t>
            </a:r>
            <a:r>
              <a:rPr lang="cs-CZ" dirty="0"/>
              <a:t> rovnoběžníku </a:t>
            </a:r>
            <a:endParaRPr lang="cs-CZ" dirty="0" smtClean="0"/>
          </a:p>
          <a:p>
            <a:pPr marL="0" lvl="0" indent="0">
              <a:buNone/>
            </a:pPr>
            <a:r>
              <a:rPr lang="cs-CZ" dirty="0" smtClean="0"/>
              <a:t>se </a:t>
            </a:r>
            <a:r>
              <a:rPr lang="cs-CZ" dirty="0"/>
              <a:t>vzájemně </a:t>
            </a:r>
            <a:r>
              <a:rPr lang="cs-CZ" b="1" dirty="0" smtClean="0"/>
              <a:t>půlí</a:t>
            </a:r>
            <a:r>
              <a:rPr lang="cs-CZ" dirty="0" smtClean="0"/>
              <a:t>.</a:t>
            </a:r>
          </a:p>
          <a:p>
            <a:pPr marL="0" lvl="0" indent="0">
              <a:buNone/>
            </a:pPr>
            <a:r>
              <a:rPr lang="cs-CZ" dirty="0" smtClean="0"/>
              <a:t>Rovnoběžníky </a:t>
            </a:r>
            <a:r>
              <a:rPr lang="cs-CZ" dirty="0"/>
              <a:t>lze </a:t>
            </a:r>
            <a:endParaRPr lang="cs-CZ" dirty="0" smtClean="0"/>
          </a:p>
          <a:p>
            <a:pPr marL="0" lvl="0" indent="0">
              <a:buNone/>
            </a:pPr>
            <a:r>
              <a:rPr lang="cs-CZ" dirty="0" smtClean="0"/>
              <a:t>definovat </a:t>
            </a:r>
            <a:r>
              <a:rPr lang="cs-CZ" dirty="0"/>
              <a:t>jako </a:t>
            </a:r>
            <a:r>
              <a:rPr lang="cs-CZ" dirty="0" smtClean="0"/>
              <a:t>čtyřúhelníky</a:t>
            </a:r>
            <a:r>
              <a:rPr lang="cs-CZ" dirty="0"/>
              <a:t>, </a:t>
            </a:r>
            <a:endParaRPr lang="cs-CZ" dirty="0" smtClean="0"/>
          </a:p>
          <a:p>
            <a:pPr marL="0" lvl="0" indent="0">
              <a:buNone/>
            </a:pPr>
            <a:r>
              <a:rPr lang="cs-CZ" dirty="0" smtClean="0"/>
              <a:t>jejichž </a:t>
            </a:r>
            <a:r>
              <a:rPr lang="cs-CZ" dirty="0"/>
              <a:t>úhlopříčky se půlí.</a:t>
            </a:r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64887"/>
            <a:ext cx="6081712" cy="1485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212976"/>
            <a:ext cx="3600000" cy="3083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bdélník 4"/>
          <p:cNvSpPr/>
          <p:nvPr/>
        </p:nvSpPr>
        <p:spPr>
          <a:xfrm>
            <a:off x="6372200" y="6309320"/>
            <a:ext cx="19472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Program </a:t>
            </a:r>
            <a:r>
              <a:rPr lang="cs-CZ" dirty="0" err="1" smtClean="0"/>
              <a:t>Geogebra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71817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3021" y="1916832"/>
            <a:ext cx="8229600" cy="43139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Úhlopříčky </a:t>
            </a:r>
            <a:r>
              <a:rPr lang="cs-CZ" b="1" u="sng" dirty="0"/>
              <a:t>obdélníka</a:t>
            </a:r>
            <a:r>
              <a:rPr lang="cs-CZ" dirty="0"/>
              <a:t> : </a:t>
            </a:r>
          </a:p>
          <a:p>
            <a:r>
              <a:rPr lang="cs-CZ" dirty="0" smtClean="0"/>
              <a:t>jsou </a:t>
            </a:r>
            <a:r>
              <a:rPr lang="cs-CZ" dirty="0"/>
              <a:t>shodné ;</a:t>
            </a:r>
          </a:p>
          <a:p>
            <a:r>
              <a:rPr lang="cs-CZ" dirty="0" smtClean="0"/>
              <a:t>navzájem </a:t>
            </a:r>
            <a:r>
              <a:rPr lang="cs-CZ" dirty="0"/>
              <a:t>se </a:t>
            </a:r>
            <a:r>
              <a:rPr lang="cs-CZ" dirty="0" smtClean="0"/>
              <a:t>půlí.</a:t>
            </a:r>
          </a:p>
          <a:p>
            <a:pPr marL="0" indent="0">
              <a:buNone/>
            </a:pPr>
            <a:r>
              <a:rPr lang="cs-CZ" b="1" dirty="0" smtClean="0"/>
              <a:t>Průsečík </a:t>
            </a:r>
            <a:r>
              <a:rPr lang="cs-CZ" b="1" dirty="0"/>
              <a:t>úhlopříček je </a:t>
            </a: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středem </a:t>
            </a:r>
            <a:r>
              <a:rPr lang="cs-CZ" dirty="0"/>
              <a:t>: </a:t>
            </a:r>
            <a:endParaRPr lang="cs-CZ" dirty="0" smtClean="0"/>
          </a:p>
          <a:p>
            <a:r>
              <a:rPr lang="cs-CZ" dirty="0" smtClean="0"/>
              <a:t>souměrnosti</a:t>
            </a:r>
            <a:r>
              <a:rPr lang="cs-CZ" dirty="0"/>
              <a:t>;</a:t>
            </a:r>
          </a:p>
          <a:p>
            <a:r>
              <a:rPr lang="cs-CZ" dirty="0" smtClean="0"/>
              <a:t>kružnice </a:t>
            </a:r>
            <a:r>
              <a:rPr lang="cs-CZ" dirty="0"/>
              <a:t>obdélníku opsané.</a:t>
            </a:r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64887"/>
            <a:ext cx="6081712" cy="1485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0031" y="1901005"/>
            <a:ext cx="4028005" cy="36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bdélník 4"/>
          <p:cNvSpPr/>
          <p:nvPr/>
        </p:nvSpPr>
        <p:spPr>
          <a:xfrm>
            <a:off x="6012160" y="5661248"/>
            <a:ext cx="19472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Program </a:t>
            </a:r>
            <a:r>
              <a:rPr lang="cs-CZ" dirty="0" err="1" smtClean="0"/>
              <a:t>Geogebra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601498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3021" y="1772816"/>
            <a:ext cx="8229600" cy="49685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/>
              <a:t>Úhlopříčky </a:t>
            </a:r>
            <a:r>
              <a:rPr lang="cs-CZ" b="1" u="sng" dirty="0" smtClean="0"/>
              <a:t>čtverce</a:t>
            </a:r>
            <a:r>
              <a:rPr lang="cs-CZ" b="1" dirty="0" smtClean="0"/>
              <a:t>: </a:t>
            </a:r>
          </a:p>
          <a:p>
            <a:r>
              <a:rPr lang="cs-CZ" dirty="0" smtClean="0"/>
              <a:t>jsou </a:t>
            </a:r>
            <a:r>
              <a:rPr lang="cs-CZ" dirty="0"/>
              <a:t>shodné ;</a:t>
            </a:r>
          </a:p>
          <a:p>
            <a:r>
              <a:rPr lang="cs-CZ" dirty="0" smtClean="0"/>
              <a:t>navzájem </a:t>
            </a:r>
            <a:r>
              <a:rPr lang="cs-CZ" dirty="0"/>
              <a:t>se půlí ;</a:t>
            </a:r>
          </a:p>
          <a:p>
            <a:r>
              <a:rPr lang="cs-CZ" dirty="0" smtClean="0"/>
              <a:t>jsou </a:t>
            </a:r>
            <a:r>
              <a:rPr lang="cs-CZ" dirty="0"/>
              <a:t>navzájem kolmé ;</a:t>
            </a:r>
          </a:p>
          <a:p>
            <a:r>
              <a:rPr lang="cs-CZ" dirty="0" smtClean="0"/>
              <a:t>jsou </a:t>
            </a:r>
            <a:r>
              <a:rPr lang="cs-CZ" dirty="0"/>
              <a:t>osami vnitřních úhlů ;</a:t>
            </a:r>
          </a:p>
          <a:p>
            <a:r>
              <a:rPr lang="cs-CZ" dirty="0" smtClean="0"/>
              <a:t>jejich </a:t>
            </a:r>
            <a:r>
              <a:rPr lang="cs-CZ" dirty="0"/>
              <a:t>průsečík je středem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   souměrnosti </a:t>
            </a:r>
            <a:r>
              <a:rPr lang="cs-CZ" dirty="0"/>
              <a:t>čtverce a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   je </a:t>
            </a:r>
            <a:r>
              <a:rPr lang="cs-CZ" dirty="0"/>
              <a:t>středem kružnice</a:t>
            </a:r>
          </a:p>
          <a:p>
            <a:pPr marL="0" indent="0">
              <a:buNone/>
            </a:pPr>
            <a:r>
              <a:rPr lang="cs-CZ" dirty="0" smtClean="0"/>
              <a:t>    opsané </a:t>
            </a:r>
            <a:r>
              <a:rPr lang="cs-CZ" dirty="0"/>
              <a:t>i vepsané.</a:t>
            </a:r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64887"/>
            <a:ext cx="6081712" cy="1485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132856"/>
            <a:ext cx="3600000" cy="3467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bdélník 4"/>
          <p:cNvSpPr/>
          <p:nvPr/>
        </p:nvSpPr>
        <p:spPr>
          <a:xfrm>
            <a:off x="6228184" y="5661248"/>
            <a:ext cx="19472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Program </a:t>
            </a:r>
            <a:r>
              <a:rPr lang="cs-CZ" dirty="0" err="1" smtClean="0"/>
              <a:t>Geogebra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37296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72816"/>
            <a:ext cx="8712967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Úhlopříčky </a:t>
            </a:r>
            <a:r>
              <a:rPr lang="cs-CZ" b="1" u="sng" dirty="0"/>
              <a:t>kosodélníku </a:t>
            </a:r>
            <a:endParaRPr lang="cs-CZ" b="1" u="sng" dirty="0" smtClean="0"/>
          </a:p>
          <a:p>
            <a:r>
              <a:rPr lang="cs-CZ" dirty="0" smtClean="0"/>
              <a:t>navzájem </a:t>
            </a:r>
            <a:r>
              <a:rPr lang="cs-CZ" dirty="0"/>
              <a:t>se půlí.</a:t>
            </a:r>
          </a:p>
          <a:p>
            <a:r>
              <a:rPr lang="cs-CZ" dirty="0"/>
              <a:t>j</a:t>
            </a:r>
            <a:r>
              <a:rPr lang="cs-CZ" dirty="0" smtClean="0"/>
              <a:t>ejich </a:t>
            </a:r>
            <a:r>
              <a:rPr lang="cs-CZ" dirty="0"/>
              <a:t>průsečík je střed </a:t>
            </a:r>
            <a:r>
              <a:rPr lang="cs-CZ" dirty="0" smtClean="0"/>
              <a:t>souměrnosti kosodélníku</a:t>
            </a:r>
            <a:r>
              <a:rPr lang="cs-CZ" dirty="0"/>
              <a:t>.</a:t>
            </a:r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64887"/>
            <a:ext cx="6081712" cy="1485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94841" y="3573016"/>
            <a:ext cx="5753499" cy="28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bdélník 4"/>
          <p:cNvSpPr/>
          <p:nvPr/>
        </p:nvSpPr>
        <p:spPr>
          <a:xfrm>
            <a:off x="6372200" y="5877272"/>
            <a:ext cx="19472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Program </a:t>
            </a:r>
            <a:r>
              <a:rPr lang="cs-CZ" dirty="0" err="1" smtClean="0"/>
              <a:t>Geogebra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0378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72816"/>
            <a:ext cx="8712967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/>
              <a:t>Úhlopříčky </a:t>
            </a:r>
            <a:r>
              <a:rPr lang="cs-CZ" b="1" u="sng" dirty="0" smtClean="0"/>
              <a:t>kosočtverce</a:t>
            </a:r>
            <a:r>
              <a:rPr lang="pt-BR" b="1" dirty="0" smtClean="0"/>
              <a:t>: </a:t>
            </a:r>
            <a:endParaRPr lang="cs-CZ" dirty="0"/>
          </a:p>
          <a:p>
            <a:r>
              <a:rPr lang="pt-BR" dirty="0" smtClean="0"/>
              <a:t>navzájem </a:t>
            </a:r>
            <a:r>
              <a:rPr lang="pt-BR" dirty="0"/>
              <a:t>se půlí;</a:t>
            </a:r>
          </a:p>
          <a:p>
            <a:r>
              <a:rPr lang="cs-CZ" dirty="0" smtClean="0"/>
              <a:t>jsou </a:t>
            </a:r>
            <a:r>
              <a:rPr lang="cs-CZ" dirty="0"/>
              <a:t>navzájem kolmé;</a:t>
            </a:r>
          </a:p>
          <a:p>
            <a:r>
              <a:rPr lang="cs-CZ" dirty="0" smtClean="0"/>
              <a:t>jsou </a:t>
            </a:r>
            <a:r>
              <a:rPr lang="cs-CZ" dirty="0"/>
              <a:t>osami vnitřních úhlů.</a:t>
            </a:r>
          </a:p>
          <a:p>
            <a:r>
              <a:rPr lang="cs-CZ" b="1" dirty="0"/>
              <a:t>Průsečík úhlopříček :</a:t>
            </a:r>
          </a:p>
          <a:p>
            <a:r>
              <a:rPr lang="cs-CZ" dirty="0" smtClean="0"/>
              <a:t>jejich </a:t>
            </a:r>
            <a:r>
              <a:rPr lang="cs-CZ" dirty="0"/>
              <a:t>průsečík je středem středové souměrnosti;</a:t>
            </a:r>
          </a:p>
          <a:p>
            <a:r>
              <a:rPr lang="cs-CZ" dirty="0" smtClean="0"/>
              <a:t>jejich průsečík je středem kružnice vepsané kosočtverci.</a:t>
            </a:r>
            <a:endParaRPr lang="cs-CZ" dirty="0"/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64887"/>
            <a:ext cx="6081712" cy="1485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988840"/>
            <a:ext cx="3893431" cy="25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bdélník 4"/>
          <p:cNvSpPr/>
          <p:nvPr/>
        </p:nvSpPr>
        <p:spPr>
          <a:xfrm>
            <a:off x="5004048" y="2060848"/>
            <a:ext cx="19472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Program </a:t>
            </a:r>
            <a:r>
              <a:rPr lang="cs-CZ" dirty="0" err="1" smtClean="0"/>
              <a:t>Geogebra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15049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3021" y="1916832"/>
            <a:ext cx="8229600" cy="4313917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b="1" dirty="0" smtClean="0"/>
              <a:t>Výška</a:t>
            </a:r>
            <a:r>
              <a:rPr lang="cs-CZ" dirty="0" smtClean="0"/>
              <a:t> </a:t>
            </a:r>
            <a:r>
              <a:rPr lang="cs-CZ" dirty="0"/>
              <a:t>rovnoběžníku je </a:t>
            </a:r>
            <a:r>
              <a:rPr lang="cs-CZ" b="1" dirty="0"/>
              <a:t>úsečka</a:t>
            </a:r>
            <a:r>
              <a:rPr lang="cs-CZ" dirty="0"/>
              <a:t>, která je </a:t>
            </a:r>
            <a:r>
              <a:rPr lang="cs-CZ" b="1" dirty="0"/>
              <a:t>kolmá</a:t>
            </a:r>
            <a:r>
              <a:rPr lang="cs-CZ" dirty="0"/>
              <a:t> na </a:t>
            </a:r>
            <a:r>
              <a:rPr lang="cs-CZ" b="1" dirty="0"/>
              <a:t>rovnoběžky</a:t>
            </a:r>
            <a:r>
              <a:rPr lang="cs-CZ" dirty="0"/>
              <a:t> a jejíž krajní body leží na těchto rovnoběžkách </a:t>
            </a:r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64887"/>
            <a:ext cx="6081712" cy="1485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499740"/>
            <a:ext cx="4558628" cy="28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bdélník 4"/>
          <p:cNvSpPr/>
          <p:nvPr/>
        </p:nvSpPr>
        <p:spPr>
          <a:xfrm>
            <a:off x="6228184" y="5949280"/>
            <a:ext cx="19472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Program </a:t>
            </a:r>
            <a:r>
              <a:rPr lang="cs-CZ" dirty="0" err="1" smtClean="0"/>
              <a:t>Geogebra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039513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3021" y="1916832"/>
            <a:ext cx="8229600" cy="4313917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b="1" dirty="0" smtClean="0"/>
              <a:t>Výška </a:t>
            </a:r>
            <a:r>
              <a:rPr lang="cs-CZ" b="1" dirty="0" err="1" smtClean="0"/>
              <a:t>v</a:t>
            </a:r>
            <a:r>
              <a:rPr lang="cs-CZ" b="1" baseline="-25000" dirty="0" err="1" smtClean="0"/>
              <a:t>a</a:t>
            </a:r>
            <a:r>
              <a:rPr lang="cs-CZ" b="1" baseline="-25000" dirty="0" smtClean="0"/>
              <a:t>  </a:t>
            </a:r>
            <a:r>
              <a:rPr lang="cs-CZ" dirty="0" smtClean="0"/>
              <a:t>- </a:t>
            </a:r>
            <a:r>
              <a:rPr lang="cs-CZ" b="1" dirty="0" smtClean="0"/>
              <a:t>kolmice</a:t>
            </a:r>
            <a:r>
              <a:rPr lang="cs-CZ" dirty="0" smtClean="0"/>
              <a:t> spuštěná </a:t>
            </a:r>
            <a:r>
              <a:rPr lang="cs-CZ" dirty="0"/>
              <a:t>z vrcholu </a:t>
            </a:r>
            <a:r>
              <a:rPr lang="cs-CZ" dirty="0" smtClean="0"/>
              <a:t>D na stranu AB.</a:t>
            </a:r>
            <a:endParaRPr lang="cs-CZ" baseline="-25000" dirty="0"/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64887"/>
            <a:ext cx="6081712" cy="1485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Skupina 3"/>
          <p:cNvGrpSpPr/>
          <p:nvPr/>
        </p:nvGrpSpPr>
        <p:grpSpPr>
          <a:xfrm>
            <a:off x="3275856" y="2765494"/>
            <a:ext cx="5149367" cy="3600000"/>
            <a:chOff x="3275856" y="2765494"/>
            <a:chExt cx="5149367" cy="3600000"/>
          </a:xfrm>
        </p:grpSpPr>
        <p:pic>
          <p:nvPicPr>
            <p:cNvPr id="4098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75856" y="2765494"/>
              <a:ext cx="5149367" cy="3600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" name="TextovéPole 1"/>
            <p:cNvSpPr txBox="1"/>
            <p:nvPr/>
          </p:nvSpPr>
          <p:spPr>
            <a:xfrm>
              <a:off x="4788024" y="4565494"/>
              <a:ext cx="11521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b="1" dirty="0" err="1"/>
                <a:t>v</a:t>
              </a:r>
              <a:r>
                <a:rPr lang="cs-CZ" b="1" baseline="-25000" dirty="0" err="1"/>
                <a:t>a</a:t>
              </a:r>
              <a:endParaRPr lang="cs-CZ" b="1" dirty="0"/>
            </a:p>
          </p:txBody>
        </p:sp>
      </p:grpSp>
      <p:sp>
        <p:nvSpPr>
          <p:cNvPr id="7" name="Obdélník 6"/>
          <p:cNvSpPr/>
          <p:nvPr/>
        </p:nvSpPr>
        <p:spPr>
          <a:xfrm>
            <a:off x="3419872" y="2924944"/>
            <a:ext cx="19472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Program </a:t>
            </a:r>
            <a:r>
              <a:rPr lang="cs-CZ" dirty="0" err="1" smtClean="0"/>
              <a:t>Geogebra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98433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442</TotalTime>
  <Words>274</Words>
  <Application>Microsoft Office PowerPoint</Application>
  <PresentationFormat>Předvádění na obrazovce (4:3)</PresentationFormat>
  <Paragraphs>55</Paragraphs>
  <Slides>11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systému Office</vt:lpstr>
      <vt:lpstr>Úhlopříčky a výšky rovnoběžníku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Owner</dc:creator>
  <cp:lastModifiedBy>Zuzanka</cp:lastModifiedBy>
  <cp:revision>51</cp:revision>
  <dcterms:created xsi:type="dcterms:W3CDTF">2011-11-11T21:08:23Z</dcterms:created>
  <dcterms:modified xsi:type="dcterms:W3CDTF">2012-04-12T09:19:26Z</dcterms:modified>
</cp:coreProperties>
</file>