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94" r:id="rId5"/>
    <p:sldId id="296" r:id="rId6"/>
    <p:sldId id="308" r:id="rId7"/>
    <p:sldId id="304" r:id="rId8"/>
    <p:sldId id="305" r:id="rId9"/>
    <p:sldId id="306" r:id="rId10"/>
    <p:sldId id="307" r:id="rId1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9.1.2013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9.1.2013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9.1.2013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9.1.2013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9.1.2013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9.1.2013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9.1.2013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9.1.2013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9.1.2013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9.1.2013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9.1.2013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BB566-EEC4-4872-AD07-AFFC5E64ACE7}" type="datetimeFigureOut">
              <a:rPr lang="cs-CZ" smtClean="0"/>
              <a:pPr/>
              <a:t>9.1.2013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 smtClean="0"/>
              <a:t>PTÁCI – DRAVCI I</a:t>
            </a:r>
          </a:p>
          <a:p>
            <a:r>
              <a:rPr lang="cs-CZ" b="1" dirty="0" smtClean="0"/>
              <a:t>Mgr. Jaroslav Víšek</a:t>
            </a:r>
          </a:p>
          <a:p>
            <a:r>
              <a:rPr lang="cs-CZ" b="1" dirty="0" smtClean="0"/>
              <a:t>II. pololetí 2011/2012</a:t>
            </a:r>
          </a:p>
          <a:p>
            <a:r>
              <a:rPr lang="cs-CZ" b="1" dirty="0" smtClean="0"/>
              <a:t>Přírodopis 7. ročník</a:t>
            </a:r>
          </a:p>
          <a:p>
            <a:r>
              <a:rPr lang="cs-CZ" b="1" dirty="0" smtClean="0"/>
              <a:t>Základní škola, Chrudim, Dr. Peška 768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416" y="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1916833"/>
            <a:ext cx="2664296" cy="6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hadilov písař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sz="2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708920"/>
            <a:ext cx="3086846" cy="205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916832"/>
            <a:ext cx="174640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437112"/>
            <a:ext cx="3194298" cy="212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4935" y="4941168"/>
            <a:ext cx="2473950" cy="1668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2060848"/>
            <a:ext cx="2495748" cy="176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4941168"/>
            <a:ext cx="165618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élník 9"/>
          <p:cNvSpPr/>
          <p:nvPr/>
        </p:nvSpPr>
        <p:spPr>
          <a:xfrm>
            <a:off x="477298" y="4722796"/>
            <a:ext cx="241249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biolib.cz</a:t>
            </a:r>
            <a:r>
              <a:rPr lang="cs-CZ" sz="1000" dirty="0" smtClean="0"/>
              <a:t>/IMG/GAL/32197.jpg</a:t>
            </a:r>
            <a:endParaRPr lang="cs-CZ" sz="1000" dirty="0"/>
          </a:p>
        </p:txBody>
      </p:sp>
      <p:sp>
        <p:nvSpPr>
          <p:cNvPr id="11" name="Obdélník 10"/>
          <p:cNvSpPr/>
          <p:nvPr/>
        </p:nvSpPr>
        <p:spPr>
          <a:xfrm>
            <a:off x="3779912" y="4149080"/>
            <a:ext cx="253849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biolib.cz</a:t>
            </a:r>
            <a:r>
              <a:rPr lang="cs-CZ" sz="1000" dirty="0" smtClean="0"/>
              <a:t>/IMG/GAL/7661.jpg</a:t>
            </a:r>
            <a:endParaRPr lang="cs-CZ" sz="1000" dirty="0"/>
          </a:p>
        </p:txBody>
      </p:sp>
      <p:sp>
        <p:nvSpPr>
          <p:cNvPr id="12" name="Obdélník 11"/>
          <p:cNvSpPr/>
          <p:nvPr/>
        </p:nvSpPr>
        <p:spPr>
          <a:xfrm>
            <a:off x="6156176" y="3902859"/>
            <a:ext cx="261501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biolib.cz</a:t>
            </a:r>
            <a:r>
              <a:rPr lang="cs-CZ" sz="1000" dirty="0" smtClean="0"/>
              <a:t>/IMG/GAL/177143.jpg</a:t>
            </a:r>
            <a:endParaRPr lang="cs-CZ" sz="1000" dirty="0"/>
          </a:p>
        </p:txBody>
      </p:sp>
      <p:sp>
        <p:nvSpPr>
          <p:cNvPr id="13" name="Obdélník 12"/>
          <p:cNvSpPr/>
          <p:nvPr/>
        </p:nvSpPr>
        <p:spPr>
          <a:xfrm>
            <a:off x="279388" y="6562972"/>
            <a:ext cx="280831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biolib.cz</a:t>
            </a:r>
            <a:r>
              <a:rPr lang="cs-CZ" sz="1000" dirty="0" smtClean="0"/>
              <a:t>/IMG/GAL/167361.jpg</a:t>
            </a:r>
            <a:endParaRPr lang="cs-CZ" sz="1000" dirty="0"/>
          </a:p>
        </p:txBody>
      </p:sp>
      <p:sp>
        <p:nvSpPr>
          <p:cNvPr id="14" name="Obdélník 13"/>
          <p:cNvSpPr/>
          <p:nvPr/>
        </p:nvSpPr>
        <p:spPr>
          <a:xfrm>
            <a:off x="2784935" y="6558970"/>
            <a:ext cx="25202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biolib.cz</a:t>
            </a:r>
            <a:r>
              <a:rPr lang="cs-CZ" sz="1000" dirty="0" smtClean="0"/>
              <a:t>/IMG/GAL/44703.jpg</a:t>
            </a:r>
            <a:endParaRPr lang="cs-CZ" sz="1000" dirty="0"/>
          </a:p>
        </p:txBody>
      </p:sp>
      <p:sp>
        <p:nvSpPr>
          <p:cNvPr id="15" name="Obdélník 14"/>
          <p:cNvSpPr/>
          <p:nvPr/>
        </p:nvSpPr>
        <p:spPr>
          <a:xfrm>
            <a:off x="6084167" y="6562972"/>
            <a:ext cx="241249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biolib.cz</a:t>
            </a:r>
            <a:r>
              <a:rPr lang="cs-CZ" sz="1000" dirty="0" smtClean="0"/>
              <a:t>/IMG/GAL/32198.jpg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060848"/>
            <a:ext cx="1872208" cy="792088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 Dravci</a:t>
            </a:r>
            <a:br>
              <a:rPr lang="cs-CZ" b="1" dirty="0" smtClean="0"/>
            </a:br>
            <a:endParaRPr lang="cs-CZ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416" y="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2988" y="2088232"/>
            <a:ext cx="6724937" cy="4382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 4"/>
          <p:cNvSpPr/>
          <p:nvPr/>
        </p:nvSpPr>
        <p:spPr>
          <a:xfrm>
            <a:off x="303512" y="6581426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kolmanl.info</a:t>
            </a:r>
            <a:r>
              <a:rPr lang="cs-CZ" sz="1000" dirty="0" smtClean="0"/>
              <a:t>/</a:t>
            </a:r>
            <a:r>
              <a:rPr lang="cs-CZ" sz="1000" dirty="0" err="1" smtClean="0"/>
              <a:t>images</a:t>
            </a:r>
            <a:r>
              <a:rPr lang="cs-CZ" sz="1000" dirty="0" smtClean="0"/>
              <a:t>/dravci_001.jpg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7772400" cy="722511"/>
          </a:xfrm>
        </p:spPr>
        <p:txBody>
          <a:bodyPr>
            <a:normAutofit/>
          </a:bodyPr>
          <a:lstStyle/>
          <a:p>
            <a:pPr algn="l"/>
            <a:r>
              <a:rPr lang="cs-CZ" sz="3600" dirty="0" smtClean="0"/>
              <a:t>Charakteristika řádu: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2780928"/>
            <a:ext cx="8136904" cy="3528392"/>
          </a:xfrm>
        </p:spPr>
        <p:txBody>
          <a:bodyPr>
            <a:noAutofit/>
          </a:bodyPr>
          <a:lstStyle/>
          <a:p>
            <a:pPr algn="l">
              <a:buFontTx/>
              <a:buChar char="-"/>
            </a:pPr>
            <a:r>
              <a:rPr lang="cs-CZ" sz="2800" dirty="0" smtClean="0"/>
              <a:t> ptáci různé velikosti, až po největší žijící létavé druhy</a:t>
            </a:r>
          </a:p>
          <a:p>
            <a:pPr algn="l">
              <a:buFontTx/>
              <a:buChar char="-"/>
            </a:pPr>
            <a:r>
              <a:rPr lang="cs-CZ" sz="2800" dirty="0" smtClean="0"/>
              <a:t> hákovitě zahnutý zobák, nad nímž je měkké ozobí</a:t>
            </a:r>
          </a:p>
          <a:p>
            <a:pPr algn="l">
              <a:buFontTx/>
              <a:buChar char="-"/>
            </a:pPr>
            <a:r>
              <a:rPr lang="cs-CZ" sz="2800" dirty="0" smtClean="0"/>
              <a:t> silné nohy s dlouhými špičatými drápy = spáry</a:t>
            </a:r>
          </a:p>
          <a:p>
            <a:pPr algn="l">
              <a:buFontTx/>
              <a:buChar char="-"/>
            </a:pPr>
            <a:r>
              <a:rPr lang="cs-CZ" sz="2800" dirty="0" smtClean="0"/>
              <a:t> až na nepatrné výjimky loví živočišnou potravu, k tomu jsou dobře vybaveni pohybově i smyslovými orgány</a:t>
            </a:r>
          </a:p>
          <a:p>
            <a:pPr algn="l">
              <a:buFontTx/>
              <a:buChar char="-"/>
            </a:pPr>
            <a:r>
              <a:rPr lang="cs-CZ" sz="2800" dirty="0" smtClean="0"/>
              <a:t> hnízdí zpravidla jednotlivě na vyvýšených místech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416" y="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1916833"/>
            <a:ext cx="2664296" cy="6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err="1" smtClean="0"/>
              <a:t>kondorovití</a:t>
            </a:r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sz="28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67544" y="2636912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400" dirty="0" smtClean="0"/>
              <a:t> podle některých anatomických znaků někdy zařazování do příbuzenstva čápů</a:t>
            </a:r>
          </a:p>
          <a:p>
            <a:pPr>
              <a:buFontTx/>
              <a:buChar char="-"/>
            </a:pPr>
            <a:r>
              <a:rPr lang="cs-CZ" sz="2400" dirty="0" smtClean="0"/>
              <a:t> žijí v subtropech a tropech Severní i Jižní Ameriky</a:t>
            </a:r>
          </a:p>
          <a:p>
            <a:pPr>
              <a:buFontTx/>
              <a:buChar char="-"/>
            </a:pPr>
            <a:r>
              <a:rPr lang="cs-CZ" sz="2400" dirty="0" smtClean="0"/>
              <a:t> podobají se supům</a:t>
            </a:r>
          </a:p>
          <a:p>
            <a:pPr>
              <a:buFontTx/>
              <a:buChar char="-"/>
            </a:pPr>
            <a:r>
              <a:rPr lang="cs-CZ" sz="2400" dirty="0" smtClean="0"/>
              <a:t> nozdry jsou umístěné u kořene zobáku, není mezi nimi žádná přepážka</a:t>
            </a:r>
          </a:p>
          <a:p>
            <a:pPr>
              <a:buFontTx/>
              <a:buChar char="-"/>
            </a:pPr>
            <a:r>
              <a:rPr lang="cs-CZ" sz="2400" dirty="0" smtClean="0"/>
              <a:t> mají dobře vyvinutý čich</a:t>
            </a:r>
          </a:p>
          <a:p>
            <a:pPr>
              <a:buFontTx/>
              <a:buChar char="-"/>
            </a:pPr>
            <a:r>
              <a:rPr lang="cs-CZ" sz="2400" dirty="0" smtClean="0"/>
              <a:t> nohy nemají dobrou uchopovací schopnost ani ostré drápy</a:t>
            </a:r>
          </a:p>
          <a:p>
            <a:pPr>
              <a:buFontTx/>
              <a:buChar char="-"/>
            </a:pPr>
            <a:r>
              <a:rPr lang="cs-CZ" sz="2400" dirty="0" smtClean="0"/>
              <a:t> živí se převážně zdechlinami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416" y="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1916833"/>
            <a:ext cx="2664296" cy="6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b="1" dirty="0" smtClean="0"/>
              <a:t>kondor andský</a:t>
            </a:r>
          </a:p>
          <a:p>
            <a:pPr>
              <a:buNone/>
            </a:pPr>
            <a:endParaRPr lang="cs-CZ" sz="2800" b="1" dirty="0" smtClean="0"/>
          </a:p>
          <a:p>
            <a:pPr>
              <a:buNone/>
            </a:pP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249289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dirty="0" smtClean="0"/>
              <a:t>rozpětí křídel 3,2 m; má největší plochu křídel ze všech ptáků</a:t>
            </a:r>
          </a:p>
          <a:p>
            <a:pPr>
              <a:buFontTx/>
              <a:buChar char="-"/>
            </a:pPr>
            <a:r>
              <a:rPr lang="cs-CZ" dirty="0" smtClean="0"/>
              <a:t> krouží až 7 000m n. m.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140968"/>
            <a:ext cx="2729880" cy="183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725144"/>
            <a:ext cx="2952328" cy="187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229200"/>
            <a:ext cx="3593976" cy="1392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2132856"/>
            <a:ext cx="158417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2924944"/>
            <a:ext cx="2203723" cy="146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élník 9"/>
          <p:cNvSpPr/>
          <p:nvPr/>
        </p:nvSpPr>
        <p:spPr>
          <a:xfrm>
            <a:off x="395536" y="4982979"/>
            <a:ext cx="295232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biolib.cz</a:t>
            </a:r>
            <a:r>
              <a:rPr lang="cs-CZ" sz="1000" dirty="0" smtClean="0"/>
              <a:t>/IMG/GAL/30811.jpg</a:t>
            </a:r>
            <a:endParaRPr lang="cs-CZ" sz="1000" dirty="0"/>
          </a:p>
        </p:txBody>
      </p:sp>
      <p:sp>
        <p:nvSpPr>
          <p:cNvPr id="11" name="Obdélník 10"/>
          <p:cNvSpPr/>
          <p:nvPr/>
        </p:nvSpPr>
        <p:spPr>
          <a:xfrm>
            <a:off x="395536" y="6593470"/>
            <a:ext cx="255650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biolib.cz</a:t>
            </a:r>
            <a:r>
              <a:rPr lang="cs-CZ" sz="1000" dirty="0" smtClean="0"/>
              <a:t>/IMG/GAL/32264.jpg</a:t>
            </a:r>
            <a:endParaRPr lang="cs-CZ" sz="1000" dirty="0"/>
          </a:p>
        </p:txBody>
      </p:sp>
      <p:sp>
        <p:nvSpPr>
          <p:cNvPr id="12" name="Obdélník 11"/>
          <p:cNvSpPr/>
          <p:nvPr/>
        </p:nvSpPr>
        <p:spPr>
          <a:xfrm>
            <a:off x="3989512" y="4388216"/>
            <a:ext cx="30470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biolib.cz</a:t>
            </a:r>
            <a:r>
              <a:rPr lang="cs-CZ" sz="1000" dirty="0" smtClean="0"/>
              <a:t>/IMG/GAL/173156.jpg</a:t>
            </a:r>
            <a:endParaRPr lang="cs-CZ" sz="1000" dirty="0"/>
          </a:p>
        </p:txBody>
      </p:sp>
      <p:sp>
        <p:nvSpPr>
          <p:cNvPr id="13" name="Obdélník 12"/>
          <p:cNvSpPr/>
          <p:nvPr/>
        </p:nvSpPr>
        <p:spPr>
          <a:xfrm>
            <a:off x="4860032" y="6589484"/>
            <a:ext cx="277253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biolib.cz</a:t>
            </a:r>
            <a:r>
              <a:rPr lang="cs-CZ" sz="1000" dirty="0" smtClean="0"/>
              <a:t>/IMG/GAL/41306.jpg</a:t>
            </a:r>
            <a:endParaRPr lang="cs-CZ" sz="1000" dirty="0"/>
          </a:p>
        </p:txBody>
      </p:sp>
      <p:sp>
        <p:nvSpPr>
          <p:cNvPr id="14" name="Obdélník 13"/>
          <p:cNvSpPr/>
          <p:nvPr/>
        </p:nvSpPr>
        <p:spPr>
          <a:xfrm>
            <a:off x="6579166" y="4478923"/>
            <a:ext cx="24663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biolib.cz</a:t>
            </a:r>
            <a:r>
              <a:rPr lang="cs-CZ" sz="1000" dirty="0" smtClean="0"/>
              <a:t>/IMG/GAL/80241.jpg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416" y="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1916833"/>
            <a:ext cx="2808312" cy="6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b="1" dirty="0" smtClean="0"/>
              <a:t>kondor královský</a:t>
            </a:r>
          </a:p>
          <a:p>
            <a:pPr>
              <a:buNone/>
            </a:pPr>
            <a:endParaRPr lang="cs-CZ" sz="2800" b="1" dirty="0" smtClean="0"/>
          </a:p>
          <a:p>
            <a:pPr>
              <a:buNone/>
            </a:pP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249289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dirty="0" smtClean="0"/>
              <a:t>rozpětí křídel téměř 2m</a:t>
            </a:r>
          </a:p>
          <a:p>
            <a:pPr>
              <a:buFontTx/>
              <a:buChar char="-"/>
            </a:pPr>
            <a:r>
              <a:rPr lang="cs-CZ" dirty="0" smtClean="0"/>
              <a:t> nejpestřeji zbarvený kondor, zřejmě proto byl kultovním ptákem starých </a:t>
            </a:r>
            <a:r>
              <a:rPr lang="cs-CZ" dirty="0" err="1" smtClean="0"/>
              <a:t>Mayů</a:t>
            </a:r>
            <a:endParaRPr lang="cs-CZ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45024"/>
            <a:ext cx="2448272" cy="1628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79" y="3284984"/>
            <a:ext cx="198550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3645024"/>
            <a:ext cx="2664296" cy="19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389302" y="5290185"/>
            <a:ext cx="25985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biolib.cz</a:t>
            </a:r>
            <a:r>
              <a:rPr lang="cs-CZ" sz="1000" dirty="0" smtClean="0"/>
              <a:t>/IMG/GAL/28054.jpg</a:t>
            </a:r>
            <a:endParaRPr lang="cs-CZ" sz="1000" dirty="0"/>
          </a:p>
        </p:txBody>
      </p:sp>
      <p:sp>
        <p:nvSpPr>
          <p:cNvPr id="9" name="Obdélník 8"/>
          <p:cNvSpPr/>
          <p:nvPr/>
        </p:nvSpPr>
        <p:spPr>
          <a:xfrm>
            <a:off x="3347864" y="6309320"/>
            <a:ext cx="27363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biolib.cz</a:t>
            </a:r>
            <a:r>
              <a:rPr lang="cs-CZ" sz="1000" dirty="0" smtClean="0"/>
              <a:t>/IMG/GAL/12010.jpg</a:t>
            </a:r>
            <a:endParaRPr lang="cs-CZ" sz="1000" dirty="0"/>
          </a:p>
        </p:txBody>
      </p:sp>
      <p:sp>
        <p:nvSpPr>
          <p:cNvPr id="10" name="Obdélník 9"/>
          <p:cNvSpPr/>
          <p:nvPr/>
        </p:nvSpPr>
        <p:spPr>
          <a:xfrm>
            <a:off x="6174065" y="5733256"/>
            <a:ext cx="24845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biolib.cz</a:t>
            </a:r>
            <a:r>
              <a:rPr lang="cs-CZ" sz="1000" dirty="0" smtClean="0"/>
              <a:t>/IMG/GAL/28050.jpg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416" y="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1916833"/>
            <a:ext cx="2664296" cy="6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err="1" smtClean="0"/>
              <a:t>orlovcovití</a:t>
            </a:r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sz="28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67544" y="2636912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400" dirty="0" smtClean="0"/>
              <a:t> monotypická čeleď = jediným zástupcem je:</a:t>
            </a:r>
          </a:p>
          <a:p>
            <a:r>
              <a:rPr lang="cs-CZ" sz="2400" b="1" dirty="0" smtClean="0"/>
              <a:t>orlovec říční</a:t>
            </a:r>
          </a:p>
          <a:p>
            <a:pPr>
              <a:buFontTx/>
              <a:buChar char="-"/>
            </a:pPr>
            <a:r>
              <a:rPr lang="cs-CZ" sz="2400" dirty="0" smtClean="0"/>
              <a:t> bělavý dravec velikosti káněte, podobný jestřábovi</a:t>
            </a:r>
          </a:p>
          <a:p>
            <a:pPr>
              <a:buFontTx/>
              <a:buChar char="-"/>
            </a:pPr>
            <a:r>
              <a:rPr lang="cs-CZ" sz="2400" dirty="0" smtClean="0"/>
              <a:t> výborně přizpůsobený k lovu ryb:</a:t>
            </a:r>
          </a:p>
          <a:p>
            <a:r>
              <a:rPr lang="cs-CZ" sz="2400" dirty="0" smtClean="0"/>
              <a:t>	- spodní plocha prstů poseta drobnými ostny</a:t>
            </a:r>
          </a:p>
          <a:p>
            <a:r>
              <a:rPr lang="cs-CZ" sz="2400" dirty="0" smtClean="0"/>
              <a:t>	- přední vnější spár je obdobou vratiprstu</a:t>
            </a:r>
          </a:p>
          <a:p>
            <a:r>
              <a:rPr lang="cs-CZ" sz="2400" dirty="0" smtClean="0"/>
              <a:t>	- má silně zakřivený zobák</a:t>
            </a:r>
          </a:p>
          <a:p>
            <a:pPr>
              <a:buFontTx/>
              <a:buChar char="-"/>
            </a:pPr>
            <a:r>
              <a:rPr lang="cs-CZ" sz="2400" dirty="0" smtClean="0"/>
              <a:t>dlouhý ocas je úzce pruhovaný</a:t>
            </a:r>
          </a:p>
          <a:p>
            <a:pPr>
              <a:buFontTx/>
              <a:buChar char="-"/>
            </a:pPr>
            <a:r>
              <a:rPr lang="cs-CZ" sz="2400" dirty="0" smtClean="0"/>
              <a:t> hnízdí na vrcholcích stromů nebo na břehu ostrova</a:t>
            </a:r>
          </a:p>
          <a:p>
            <a:r>
              <a:rPr lang="cs-CZ" sz="2400" dirty="0" smtClean="0"/>
              <a:t>- obývá všechny kontinenty kromě Antarktidy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416" y="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1916833"/>
            <a:ext cx="2304256" cy="6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orlovec říční</a:t>
            </a:r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477" y="2540901"/>
            <a:ext cx="2736304" cy="182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4653136"/>
            <a:ext cx="280831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2112453"/>
            <a:ext cx="3224239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4481865"/>
            <a:ext cx="2851795" cy="213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404379" y="4406915"/>
            <a:ext cx="248450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biolib.cz</a:t>
            </a:r>
            <a:r>
              <a:rPr lang="cs-CZ" sz="1000" dirty="0" smtClean="0"/>
              <a:t>/IMG/GAL/30189.jpg</a:t>
            </a:r>
            <a:endParaRPr lang="cs-CZ" sz="1000" dirty="0"/>
          </a:p>
        </p:txBody>
      </p:sp>
      <p:sp>
        <p:nvSpPr>
          <p:cNvPr id="9" name="Obdélník 8"/>
          <p:cNvSpPr/>
          <p:nvPr/>
        </p:nvSpPr>
        <p:spPr>
          <a:xfrm>
            <a:off x="3707904" y="4240557"/>
            <a:ext cx="277253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biolib.cz</a:t>
            </a:r>
            <a:r>
              <a:rPr lang="cs-CZ" sz="1000" dirty="0" smtClean="0"/>
              <a:t>/IMG/GAL/83475.jpg</a:t>
            </a:r>
            <a:endParaRPr lang="cs-CZ" sz="1000" dirty="0"/>
          </a:p>
        </p:txBody>
      </p:sp>
      <p:sp>
        <p:nvSpPr>
          <p:cNvPr id="10" name="Obdélník 9"/>
          <p:cNvSpPr/>
          <p:nvPr/>
        </p:nvSpPr>
        <p:spPr>
          <a:xfrm>
            <a:off x="1331640" y="6547209"/>
            <a:ext cx="28803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biolib.cz</a:t>
            </a:r>
            <a:r>
              <a:rPr lang="cs-CZ" sz="1000" dirty="0" smtClean="0"/>
              <a:t>/IMG/GAL/30166.jpg</a:t>
            </a:r>
            <a:endParaRPr lang="cs-CZ" sz="1000" dirty="0"/>
          </a:p>
        </p:txBody>
      </p:sp>
      <p:sp>
        <p:nvSpPr>
          <p:cNvPr id="11" name="Obdélník 10"/>
          <p:cNvSpPr/>
          <p:nvPr/>
        </p:nvSpPr>
        <p:spPr>
          <a:xfrm>
            <a:off x="5436096" y="6559195"/>
            <a:ext cx="34071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biolib.cz</a:t>
            </a:r>
            <a:r>
              <a:rPr lang="cs-CZ" sz="1000" dirty="0" smtClean="0"/>
              <a:t>/IMG/GAL/149575.jpg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416" y="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1916833"/>
            <a:ext cx="2664296" cy="6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err="1" smtClean="0"/>
              <a:t>hadilovovití</a:t>
            </a:r>
            <a:endParaRPr lang="cs-CZ" b="1" dirty="0" smtClean="0"/>
          </a:p>
          <a:p>
            <a:pPr>
              <a:buNone/>
            </a:pPr>
            <a:endParaRPr lang="cs-CZ" b="1" dirty="0" smtClean="0"/>
          </a:p>
          <a:p>
            <a:pPr>
              <a:buNone/>
            </a:pPr>
            <a:endParaRPr lang="cs-CZ" sz="2800" b="1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67544" y="2636912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sz="2400" dirty="0" smtClean="0"/>
              <a:t> monotypická čeleď = jediným zástupcem je:</a:t>
            </a:r>
          </a:p>
          <a:p>
            <a:r>
              <a:rPr lang="cs-CZ" sz="2400" b="1" dirty="0" smtClean="0"/>
              <a:t>hadilov písař</a:t>
            </a:r>
          </a:p>
          <a:p>
            <a:pPr>
              <a:buFontTx/>
              <a:buChar char="-"/>
            </a:pPr>
            <a:r>
              <a:rPr lang="cs-CZ" sz="2400" dirty="0" smtClean="0"/>
              <a:t> má neobyčejně dlouhé nohy a dlouhý klínovitý ocas</a:t>
            </a:r>
          </a:p>
          <a:p>
            <a:pPr>
              <a:buFontTx/>
              <a:buChar char="-"/>
            </a:pPr>
            <a:r>
              <a:rPr lang="cs-CZ" sz="2400" dirty="0" smtClean="0"/>
              <a:t> vysoký asi 120 cm</a:t>
            </a:r>
          </a:p>
          <a:p>
            <a:pPr>
              <a:buFontTx/>
              <a:buChar char="-"/>
            </a:pPr>
            <a:r>
              <a:rPr lang="cs-CZ" sz="2400" dirty="0" smtClean="0"/>
              <a:t>  na hlavě má chocholku z visících černých per</a:t>
            </a:r>
          </a:p>
          <a:p>
            <a:pPr>
              <a:buFontTx/>
              <a:buChar char="-"/>
            </a:pPr>
            <a:r>
              <a:rPr lang="cs-CZ" sz="2400" dirty="0" smtClean="0"/>
              <a:t> specializován na lov hadů, dále se živí hmyzem a drobnými hlodavci, které sbírá na zemi</a:t>
            </a:r>
          </a:p>
          <a:p>
            <a:pPr>
              <a:buFontTx/>
              <a:buChar char="-"/>
            </a:pPr>
            <a:r>
              <a:rPr lang="cs-CZ" sz="2400" dirty="0" smtClean="0"/>
              <a:t> sleduje pasoucí se kopytníky</a:t>
            </a:r>
          </a:p>
          <a:p>
            <a:pPr>
              <a:buFontTx/>
              <a:buChar char="-"/>
            </a:pPr>
            <a:r>
              <a:rPr lang="cs-CZ" sz="2400" dirty="0" smtClean="0"/>
              <a:t> žije v Africe, hnízdí na vrcholcích akácií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1464</TotalTime>
  <Words>334</Words>
  <Application>Microsoft Office PowerPoint</Application>
  <PresentationFormat>Předvádění na obrazovce (4:3)</PresentationFormat>
  <Paragraphs>67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Prezentace aplikace PowerPoint</vt:lpstr>
      <vt:lpstr>  Dravci </vt:lpstr>
      <vt:lpstr>Charakteristika řádu: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ZŠ Dr. Peška, Chrudim</dc:creator>
  <cp:lastModifiedBy>Owner</cp:lastModifiedBy>
  <cp:revision>71</cp:revision>
  <dcterms:created xsi:type="dcterms:W3CDTF">2011-11-15T11:05:27Z</dcterms:created>
  <dcterms:modified xsi:type="dcterms:W3CDTF">2013-01-09T11:54:40Z</dcterms:modified>
</cp:coreProperties>
</file>