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4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5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Prvn%C3%AD_v%C3%BDprava_Kry%C5%A1tofa_Kolumba" TargetMode="External"/><Relationship Id="rId13" Type="http://schemas.openxmlformats.org/officeDocument/2006/relationships/hyperlink" Target="http://m.mystika.info/civilizace/zanikle-civilizace/aztekove/" TargetMode="External"/><Relationship Id="rId3" Type="http://schemas.openxmlformats.org/officeDocument/2006/relationships/hyperlink" Target="https://publicdomainvectors.org/cs/volnych-vektoru/St%C5%99edov%C4%9Bk%C3%A1-lo%C4%8F/38377.html" TargetMode="External"/><Relationship Id="rId7" Type="http://schemas.openxmlformats.org/officeDocument/2006/relationships/hyperlink" Target="http://www.modely-lodi.cz/model_lodi_santa_maria_artesania.html" TargetMode="External"/><Relationship Id="rId12" Type="http://schemas.openxmlformats.org/officeDocument/2006/relationships/hyperlink" Target="http://www.mayove.wbs.cz/Zahadni-Aztekove.html" TargetMode="External"/><Relationship Id="rId2" Type="http://schemas.openxmlformats.org/officeDocument/2006/relationships/hyperlink" Target="http://www.dejepis.com/ucebnice/objevne-plavby/" TargetMode="External"/><Relationship Id="rId16" Type="http://schemas.openxmlformats.org/officeDocument/2006/relationships/hyperlink" Target="https://www.dejepis.com/ucebnice/mayove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s.wikipedia.org/wiki/Fern%C3%A3o_de_Magalh%C3%A3es" TargetMode="External"/><Relationship Id="rId11" Type="http://schemas.openxmlformats.org/officeDocument/2006/relationships/hyperlink" Target="https://www.ceskatelevize.cz/porady/10445528103-zniceni-rise-inku/21338255510/" TargetMode="External"/><Relationship Id="rId5" Type="http://schemas.openxmlformats.org/officeDocument/2006/relationships/hyperlink" Target="https://enigmaplus.cz/slavne-cestopisy-marca-pola-pravda-nebo-fikce/" TargetMode="External"/><Relationship Id="rId15" Type="http://schemas.openxmlformats.org/officeDocument/2006/relationships/hyperlink" Target="https://cs.wikipedia.org/wiki/Maysk%C3%A1_civilizace" TargetMode="External"/><Relationship Id="rId10" Type="http://schemas.openxmlformats.org/officeDocument/2006/relationships/hyperlink" Target="https://www.stoplusjednicka.cz/peru-chudnouci-rise-inku" TargetMode="External"/><Relationship Id="rId4" Type="http://schemas.openxmlformats.org/officeDocument/2006/relationships/hyperlink" Target="https://cs.wikipedia.org/wiki/P%C3%A1d_Konstantinopole" TargetMode="External"/><Relationship Id="rId9" Type="http://schemas.openxmlformats.org/officeDocument/2006/relationships/hyperlink" Target="https://crg.cz/sekce/historie/referaty/novovek/anglie/drake.htm" TargetMode="External"/><Relationship Id="rId14" Type="http://schemas.openxmlformats.org/officeDocument/2006/relationships/hyperlink" Target="https://www.novinky.cz/cestovani/clanek/archeologove-v-mexiku-objevili-aztecky-chram-z-15-stoleti-4024318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b="1" u="sng" dirty="0">
                <a:solidFill>
                  <a:srgbClr val="00B0F0"/>
                </a:solidFill>
              </a:rPr>
              <a:t>Objevné </a:t>
            </a:r>
            <a:r>
              <a:rPr lang="cs-CZ" b="1" u="sng" dirty="0" smtClean="0">
                <a:solidFill>
                  <a:srgbClr val="00B0F0"/>
                </a:solidFill>
              </a:rPr>
              <a:t>plavby</a:t>
            </a:r>
            <a:br>
              <a:rPr lang="cs-CZ" b="1" u="sng" dirty="0" smtClean="0">
                <a:solidFill>
                  <a:srgbClr val="00B0F0"/>
                </a:solidFill>
              </a:rPr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AutoShape 2" descr="Středověká loď | Veřejně dostupné vekto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214" y="3997778"/>
            <a:ext cx="24479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93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1" y="205894"/>
            <a:ext cx="4402182" cy="217154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1954" y="452718"/>
            <a:ext cx="2578880" cy="1400530"/>
          </a:xfrm>
        </p:spPr>
        <p:txBody>
          <a:bodyPr/>
          <a:lstStyle/>
          <a:p>
            <a:r>
              <a:rPr lang="cs-CZ" sz="1800" dirty="0" smtClean="0">
                <a:solidFill>
                  <a:srgbClr val="00B0F0"/>
                </a:solidFill>
              </a:rPr>
              <a:t>Santa Maria – loď Kryštofa Kolumba</a:t>
            </a:r>
            <a:endParaRPr lang="cs-CZ" sz="1800" dirty="0">
              <a:solidFill>
                <a:srgbClr val="00B0F0"/>
              </a:solidFill>
            </a:endParaRPr>
          </a:p>
        </p:txBody>
      </p:sp>
      <p:pic>
        <p:nvPicPr>
          <p:cNvPr id="8194" name="Picture 2" descr="Model lodi Santa Maria od Artesania Latin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95" y="2662238"/>
            <a:ext cx="4195762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rvní výprava Kryštofa Kolumba – Wikiped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0" y="2662238"/>
            <a:ext cx="6642963" cy="408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074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>
                <a:solidFill>
                  <a:srgbClr val="00B0F0"/>
                </a:solidFill>
              </a:rPr>
              <a:t>Amerigo</a:t>
            </a:r>
            <a:r>
              <a:rPr lang="cs-CZ" b="1" dirty="0" smtClean="0">
                <a:solidFill>
                  <a:srgbClr val="00B0F0"/>
                </a:solidFill>
              </a:rPr>
              <a:t> </a:t>
            </a:r>
            <a:r>
              <a:rPr lang="cs-CZ" b="1" dirty="0" err="1" smtClean="0">
                <a:solidFill>
                  <a:srgbClr val="00B0F0"/>
                </a:solidFill>
              </a:rPr>
              <a:t>Vespucci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objevil Ameriku, uvědomil si , že je to nový </a:t>
            </a:r>
            <a:r>
              <a:rPr lang="cs-CZ" dirty="0" smtClean="0"/>
              <a:t>kontinent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Podle něj název Amerika</a:t>
            </a:r>
          </a:p>
          <a:p>
            <a:r>
              <a:rPr lang="cs-CZ" dirty="0"/>
              <a:t>P</a:t>
            </a:r>
            <a:r>
              <a:rPr lang="cs-CZ" dirty="0" smtClean="0"/>
              <a:t>ocházel </a:t>
            </a:r>
            <a:r>
              <a:rPr lang="cs-CZ" dirty="0"/>
              <a:t>z rodiny florentského </a:t>
            </a:r>
            <a:r>
              <a:rPr lang="cs-CZ" dirty="0" smtClean="0"/>
              <a:t>notáře</a:t>
            </a:r>
          </a:p>
          <a:p>
            <a:r>
              <a:rPr lang="cs-CZ" dirty="0" smtClean="0"/>
              <a:t> </a:t>
            </a:r>
            <a:r>
              <a:rPr lang="cs-CZ" dirty="0"/>
              <a:t>V letech 1501 až 1502 se zúčastnil  své druhé cesty, plavby ke břehům Brazílie, zřejmě jako lodivod nebo kreslič map. Úkolem bylo  najít cestu kolem objeveného „ostrova“ (tzn. Ameriky</a:t>
            </a:r>
            <a:r>
              <a:rPr lang="cs-CZ" dirty="0" smtClean="0"/>
              <a:t>)</a:t>
            </a:r>
          </a:p>
          <a:p>
            <a:r>
              <a:rPr lang="cs-CZ" dirty="0"/>
              <a:t> Po návratu sepsal leták   </a:t>
            </a:r>
            <a:r>
              <a:rPr lang="cs-CZ" dirty="0" err="1"/>
              <a:t>Mundus</a:t>
            </a:r>
            <a:r>
              <a:rPr lang="cs-CZ" dirty="0"/>
              <a:t> </a:t>
            </a:r>
            <a:r>
              <a:rPr lang="cs-CZ" dirty="0" err="1"/>
              <a:t>Novus</a:t>
            </a:r>
            <a:r>
              <a:rPr lang="cs-CZ" dirty="0"/>
              <a:t> </a:t>
            </a:r>
            <a:r>
              <a:rPr lang="cs-CZ" dirty="0" smtClean="0"/>
              <a:t>ve </a:t>
            </a:r>
            <a:r>
              <a:rPr lang="cs-CZ" dirty="0"/>
              <a:t>kterém popisoval své zážitky, krajinu, zvířata a domorodé obyvatele</a:t>
            </a:r>
            <a:r>
              <a:rPr lang="cs-CZ" dirty="0">
                <a:solidFill>
                  <a:srgbClr val="00B0F0"/>
                </a:solidFill>
              </a:rPr>
              <a:t>. Zároveň napsal, že je to podle jeho mínění nový světadíl, ne Indie</a:t>
            </a:r>
          </a:p>
        </p:txBody>
      </p:sp>
      <p:pic>
        <p:nvPicPr>
          <p:cNvPr id="4" name="Obrázek 3" descr="Amerigo Vespucci (9. 3. 1454 - 22. 2. 1512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508" y="1162595"/>
            <a:ext cx="2390503" cy="2638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1448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0614" y="243712"/>
            <a:ext cx="9404723" cy="14005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Fernando de </a:t>
            </a:r>
            <a:r>
              <a:rPr lang="cs-CZ" b="1" dirty="0" err="1" smtClean="0">
                <a:solidFill>
                  <a:srgbClr val="00B0F0"/>
                </a:solidFill>
              </a:rPr>
              <a:t>Magalhaes</a:t>
            </a:r>
            <a:endParaRPr lang="cs-CZ" b="1" dirty="0">
              <a:solidFill>
                <a:srgbClr val="00B0F0"/>
              </a:solidFill>
            </a:endParaRPr>
          </a:p>
        </p:txBody>
      </p:sp>
      <p:pic>
        <p:nvPicPr>
          <p:cNvPr id="7170" name="Picture 2" descr="Fernão de Magalhães – Wikipedi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7" y="3944983"/>
            <a:ext cx="10842170" cy="266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50614" y="1476103"/>
            <a:ext cx="91771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Podporován španělským králem Karlem 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Vydal se na jihozápad, aby získal indické koření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Z pěti lodí se vrátila pouze jedna Victoria s hrstkou námořníků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err="1" smtClean="0"/>
              <a:t>Magalhaes</a:t>
            </a:r>
            <a:r>
              <a:rPr lang="cs-CZ" sz="2400" dirty="0" smtClean="0"/>
              <a:t> se nevrátil, byl zabit domorodci na Filipínách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rgbClr val="00B0F0"/>
                </a:solidFill>
              </a:rPr>
              <a:t>Obeplul zeměkouli=důkaz o kulatosti Země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7771" y="1087022"/>
            <a:ext cx="3180333" cy="178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81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Francis </a:t>
            </a:r>
            <a:r>
              <a:rPr lang="cs-CZ" b="1" dirty="0" err="1" smtClean="0">
                <a:solidFill>
                  <a:srgbClr val="00B0F0"/>
                </a:solidFill>
              </a:rPr>
              <a:t>Drake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0" y="2191872"/>
            <a:ext cx="6351494" cy="5123328"/>
          </a:xfrm>
        </p:spPr>
        <p:txBody>
          <a:bodyPr/>
          <a:lstStyle/>
          <a:p>
            <a:r>
              <a:rPr lang="cs-CZ" dirty="0" smtClean="0"/>
              <a:t>Ve službách Anglické královny Alžběty</a:t>
            </a:r>
          </a:p>
          <a:p>
            <a:r>
              <a:rPr lang="cs-CZ" dirty="0"/>
              <a:t> prvním Angličanem, který obeplul </a:t>
            </a:r>
            <a:r>
              <a:rPr lang="cs-CZ" dirty="0" smtClean="0"/>
              <a:t>svět</a:t>
            </a:r>
          </a:p>
          <a:p>
            <a:r>
              <a:rPr lang="cs-CZ" dirty="0" smtClean="0"/>
              <a:t> </a:t>
            </a:r>
            <a:r>
              <a:rPr lang="cs-CZ" dirty="0"/>
              <a:t>Zároveň byl prvním kapitánem, který cestu kolem světa </a:t>
            </a:r>
            <a:r>
              <a:rPr lang="cs-CZ" dirty="0" smtClean="0"/>
              <a:t>přežil</a:t>
            </a:r>
          </a:p>
          <a:p>
            <a:r>
              <a:rPr lang="cs-CZ" dirty="0" smtClean="0"/>
              <a:t> </a:t>
            </a:r>
            <a:r>
              <a:rPr lang="cs-CZ" dirty="0"/>
              <a:t>Na cestu kolem světa se vydal 13. 12. 1577 s tichou podporou anglické královny Alžběty I. (Panenské</a:t>
            </a:r>
            <a:r>
              <a:rPr lang="cs-CZ" dirty="0" smtClean="0"/>
              <a:t>)</a:t>
            </a:r>
          </a:p>
          <a:p>
            <a:r>
              <a:rPr lang="cs-CZ" dirty="0" smtClean="0"/>
              <a:t> </a:t>
            </a:r>
            <a:r>
              <a:rPr lang="cs-CZ" dirty="0"/>
              <a:t>K dispozici dostal pět lodí, plavbu však dokončila jediná – </a:t>
            </a:r>
            <a:r>
              <a:rPr lang="cs-CZ" dirty="0" err="1"/>
              <a:t>Golden</a:t>
            </a:r>
            <a:r>
              <a:rPr lang="cs-CZ" dirty="0"/>
              <a:t> hind (Zlatá laň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9218" name="Picture 2" descr="Francis Drake na cestě kolem svě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8" y="354705"/>
            <a:ext cx="2026645" cy="166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apa cest Francise Drak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9884"/>
            <a:ext cx="6067662" cy="456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894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00B0F0"/>
                </a:solidFill>
              </a:rPr>
              <a:t>3. Fáze objevných plaveb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/>
              <a:t>Dobyta říše Aztéků, Májů, Inků</a:t>
            </a:r>
            <a:endParaRPr lang="cs-CZ" sz="2800" dirty="0"/>
          </a:p>
          <a:p>
            <a:r>
              <a:rPr lang="cs-CZ" sz="2800" b="1" dirty="0" smtClean="0"/>
              <a:t>Aztékové- dobyl </a:t>
            </a:r>
            <a:r>
              <a:rPr lang="cs-CZ" sz="2800" b="1" dirty="0" err="1">
                <a:solidFill>
                  <a:srgbClr val="00B0F0"/>
                </a:solidFill>
              </a:rPr>
              <a:t>Hernando</a:t>
            </a:r>
            <a:r>
              <a:rPr lang="cs-CZ" sz="2800" b="1" dirty="0">
                <a:solidFill>
                  <a:srgbClr val="00B0F0"/>
                </a:solidFill>
              </a:rPr>
              <a:t> </a:t>
            </a:r>
            <a:r>
              <a:rPr lang="cs-CZ" sz="2800" b="1" dirty="0" err="1">
                <a:solidFill>
                  <a:srgbClr val="00B0F0"/>
                </a:solidFill>
              </a:rPr>
              <a:t>Cortés</a:t>
            </a:r>
            <a:r>
              <a:rPr lang="cs-CZ" sz="2800" b="1" dirty="0">
                <a:solidFill>
                  <a:srgbClr val="00B0F0"/>
                </a:solidFill>
              </a:rPr>
              <a:t> </a:t>
            </a:r>
            <a:r>
              <a:rPr lang="cs-CZ" sz="2800" b="1" dirty="0" smtClean="0">
                <a:solidFill>
                  <a:srgbClr val="00B0F0"/>
                </a:solidFill>
              </a:rPr>
              <a:t>– </a:t>
            </a:r>
            <a:r>
              <a:rPr lang="cs-CZ" sz="2800" b="1" dirty="0" smtClean="0"/>
              <a:t>dnešní Mexiko</a:t>
            </a:r>
            <a:endParaRPr lang="cs-CZ" sz="2800" dirty="0"/>
          </a:p>
          <a:p>
            <a:r>
              <a:rPr lang="cs-CZ" sz="2800" b="1" dirty="0" smtClean="0"/>
              <a:t>Inkové-dobyl </a:t>
            </a:r>
            <a:r>
              <a:rPr lang="cs-CZ" sz="2800" b="1" dirty="0" smtClean="0">
                <a:solidFill>
                  <a:srgbClr val="00B0F0"/>
                </a:solidFill>
              </a:rPr>
              <a:t>Francisco </a:t>
            </a:r>
            <a:r>
              <a:rPr lang="cs-CZ" sz="2800" b="1" dirty="0" err="1" smtClean="0">
                <a:solidFill>
                  <a:srgbClr val="00B0F0"/>
                </a:solidFill>
              </a:rPr>
              <a:t>Pizarro</a:t>
            </a:r>
            <a:r>
              <a:rPr lang="cs-CZ" sz="2800" b="1" dirty="0" smtClean="0">
                <a:solidFill>
                  <a:srgbClr val="00B0F0"/>
                </a:solidFill>
              </a:rPr>
              <a:t> - </a:t>
            </a:r>
            <a:r>
              <a:rPr lang="cs-CZ" sz="2800" b="1" dirty="0" smtClean="0"/>
              <a:t>dnešní Peru</a:t>
            </a:r>
            <a:endParaRPr lang="cs-CZ" sz="2800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  <p:pic>
        <p:nvPicPr>
          <p:cNvPr id="4" name="Obrázek 3" descr="C:\Users\hp\AppData\Local\Microsoft\Windows\INetCache\Content.MSO\E3007442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655" y="1247910"/>
            <a:ext cx="1876425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C:\Users\hp\AppData\Local\Microsoft\Windows\INetCache\Content.MSO\619DDDA0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805" y="3988305"/>
            <a:ext cx="1819275" cy="2505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3792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Říše Aztéků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11266" name="Picture 2" descr="http://www.lingvistika.mysteria.cz/aztekove_soubory/aztec_mapa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12" y="2120741"/>
            <a:ext cx="5059311" cy="380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files.mystika25.webnode.cz/200000440-afde4b0da4/aztekove-kalend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269" y="4410907"/>
            <a:ext cx="2142307" cy="207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Pyramida Měsíce a Slunce v Teotuhucán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8" descr="Pyramida Měsíce a Slunce v Teotuhucán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223" y="1322801"/>
            <a:ext cx="4982754" cy="280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67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Říše Inků</a:t>
            </a:r>
            <a:endParaRPr lang="cs-CZ" b="1" dirty="0">
              <a:solidFill>
                <a:srgbClr val="00B0F0"/>
              </a:solidFill>
            </a:endParaRPr>
          </a:p>
        </p:txBody>
      </p:sp>
      <p:pic>
        <p:nvPicPr>
          <p:cNvPr id="10242" name="Picture 2" descr="https://www.stoplusjednicka.cz/sites/default/files/styles/mapa/public/mapy/2013/04/11908/peru_map_0.jpg?itok=x-XBqQF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4" y="1853248"/>
            <a:ext cx="6857999" cy="443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Zničení říše Inků — Česká telev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703" y="2060665"/>
            <a:ext cx="4428308" cy="375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090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Mayská </a:t>
            </a:r>
            <a:r>
              <a:rPr lang="cs-CZ" b="1" dirty="0" smtClean="0">
                <a:solidFill>
                  <a:srgbClr val="00B0F0"/>
                </a:solidFill>
              </a:rPr>
              <a:t>říše</a:t>
            </a:r>
            <a:endParaRPr lang="cs-CZ" b="1" dirty="0">
              <a:solidFill>
                <a:srgbClr val="00B0F0"/>
              </a:solidFill>
            </a:endParaRPr>
          </a:p>
        </p:txBody>
      </p:sp>
      <p:pic>
        <p:nvPicPr>
          <p:cNvPr id="12290" name="Picture 2" descr="Mapa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2" y="2144078"/>
            <a:ext cx="5708519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Mayská pyramida zvaná El Castillo v Chichén Itzá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73" y="1645016"/>
            <a:ext cx="4050664" cy="26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506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Důsledky objevných plaveb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201784"/>
            <a:ext cx="8946541" cy="5046616"/>
          </a:xfrm>
        </p:spPr>
        <p:txBody>
          <a:bodyPr>
            <a:normAutofit fontScale="70000" lnSpcReduction="20000"/>
          </a:bodyPr>
          <a:lstStyle/>
          <a:p>
            <a:endParaRPr lang="cs-CZ" b="1" dirty="0" smtClean="0"/>
          </a:p>
          <a:p>
            <a:r>
              <a:rPr lang="cs-CZ" sz="2800" b="1" dirty="0" smtClean="0"/>
              <a:t>Nové poznatky o světě</a:t>
            </a:r>
          </a:p>
          <a:p>
            <a:r>
              <a:rPr lang="cs-CZ" sz="2800" b="1" dirty="0" smtClean="0"/>
              <a:t>Naleziště drahých kovů</a:t>
            </a:r>
          </a:p>
          <a:p>
            <a:r>
              <a:rPr lang="cs-CZ" sz="2800" b="1" dirty="0" smtClean="0"/>
              <a:t>Rozvoj </a:t>
            </a:r>
            <a:r>
              <a:rPr lang="cs-CZ" sz="2800" b="1" dirty="0"/>
              <a:t>dálkového obchodu mezi Evropou a </a:t>
            </a:r>
            <a:r>
              <a:rPr lang="cs-CZ" sz="2800" b="1" dirty="0" smtClean="0"/>
              <a:t>koloniemi – vznik obchodních společností (Anglie, Francie)</a:t>
            </a:r>
          </a:p>
          <a:p>
            <a:r>
              <a:rPr lang="cs-CZ" sz="2800" b="1" dirty="0"/>
              <a:t>přesun obchodních středisek ze Středomoří na pobřeží </a:t>
            </a:r>
            <a:r>
              <a:rPr lang="cs-CZ" sz="2800" b="1" dirty="0" smtClean="0"/>
              <a:t>Atlantiku</a:t>
            </a:r>
          </a:p>
          <a:p>
            <a:r>
              <a:rPr lang="cs-CZ" sz="2800" b="1" dirty="0"/>
              <a:t>rozvoj evropské </a:t>
            </a:r>
            <a:r>
              <a:rPr lang="cs-CZ" sz="2800" b="1" dirty="0" smtClean="0"/>
              <a:t>vzdělanosti</a:t>
            </a:r>
          </a:p>
          <a:p>
            <a:r>
              <a:rPr lang="cs-CZ" sz="2800" b="1" dirty="0"/>
              <a:t>Do Evropy se dostaly dnes zcela běžné, ale dříve neznámé </a:t>
            </a:r>
            <a:r>
              <a:rPr lang="cs-CZ" sz="2800" b="1" dirty="0" smtClean="0"/>
              <a:t>plodiny např. </a:t>
            </a:r>
            <a:r>
              <a:rPr lang="cs-CZ" sz="2800" b="1" dirty="0"/>
              <a:t>rajská jablíčka, brambory, kukuřice, kakao či bavlna</a:t>
            </a:r>
            <a:r>
              <a:rPr lang="cs-CZ" sz="2800" b="1" dirty="0" smtClean="0"/>
              <a:t>.</a:t>
            </a:r>
          </a:p>
          <a:p>
            <a:r>
              <a:rPr lang="cs-CZ" sz="2800" b="1" dirty="0"/>
              <a:t>důsledky pro domorodé </a:t>
            </a:r>
            <a:r>
              <a:rPr lang="cs-CZ" sz="2800" b="1" dirty="0" smtClean="0"/>
              <a:t>obyvatele – vyhubeni, zánik vyspělých civilizací, zotročení domorodého obyvatelstva, </a:t>
            </a:r>
            <a:r>
              <a:rPr lang="cs-CZ" sz="2800" b="1" dirty="0"/>
              <a:t>E</a:t>
            </a:r>
            <a:r>
              <a:rPr lang="cs-CZ" sz="2800" b="1" dirty="0" smtClean="0"/>
              <a:t>vropané sem zavedli </a:t>
            </a:r>
            <a:r>
              <a:rPr lang="cs-CZ" sz="2800" b="1" dirty="0" err="1" smtClean="0"/>
              <a:t>nemoce</a:t>
            </a:r>
            <a:r>
              <a:rPr lang="cs-CZ" sz="2800" b="1" dirty="0" smtClean="0"/>
              <a:t> - neštovice, chřipka</a:t>
            </a:r>
            <a:r>
              <a:rPr lang="cs-CZ" sz="2800" b="1" dirty="0"/>
              <a:t> </a:t>
            </a:r>
            <a:endParaRPr lang="cs-CZ" sz="2800" b="1" dirty="0" smtClean="0"/>
          </a:p>
          <a:p>
            <a:r>
              <a:rPr lang="cs-CZ" sz="2800" b="1" dirty="0" smtClean="0"/>
              <a:t>Utváření koloniálních říší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121857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br>
              <a:rPr lang="cs-CZ" dirty="0" smtClean="0"/>
            </a:br>
            <a:r>
              <a:rPr lang="cs-CZ" sz="1200" dirty="0">
                <a:hlinkClick r:id="rId2"/>
              </a:rPr>
              <a:t>http://www.dejepis.com/ucebnice/objevne-plavby</a:t>
            </a:r>
            <a:r>
              <a:rPr lang="cs-CZ" sz="1200" dirty="0" smtClean="0">
                <a:hlinkClick r:id="rId2"/>
              </a:rPr>
              <a:t>/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>
                <a:hlinkClick r:id="rId3"/>
              </a:rPr>
              <a:t>https://</a:t>
            </a:r>
            <a:r>
              <a:rPr lang="cs-CZ" sz="1200" dirty="0" smtClean="0">
                <a:hlinkClick r:id="rId3"/>
              </a:rPr>
              <a:t>publicdomainvectors.org/cs/volnych-vektoru/St%C5%99edov%C4%9Bk%C3%A1-lo%C4%8F/38377.html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>
                <a:hlinkClick r:id="rId4"/>
              </a:rPr>
              <a:t>https://</a:t>
            </a:r>
            <a:r>
              <a:rPr lang="cs-CZ" sz="1200" dirty="0" smtClean="0">
                <a:hlinkClick r:id="rId4"/>
              </a:rPr>
              <a:t>cs.wikipedia.org/wiki/P%C3%A1d_Konstantinopole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>
                <a:hlinkClick r:id="rId5"/>
              </a:rPr>
              <a:t>https://enigmaplus.cz/slavne-cestopisy-marca-pola-pravda-nebo-fikce</a:t>
            </a:r>
            <a:r>
              <a:rPr lang="cs-CZ" sz="1200" dirty="0" smtClean="0">
                <a:hlinkClick r:id="rId5"/>
              </a:rPr>
              <a:t>/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>
                <a:hlinkClick r:id="rId6"/>
              </a:rPr>
              <a:t>https://</a:t>
            </a:r>
            <a:r>
              <a:rPr lang="cs-CZ" sz="1200" dirty="0" smtClean="0">
                <a:hlinkClick r:id="rId6"/>
              </a:rPr>
              <a:t>cs.wikipedia.org/wiki/Fern%C3%A3o_de_Magalh%C3%A3es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>
                <a:hlinkClick r:id="rId7"/>
              </a:rPr>
              <a:t>http://</a:t>
            </a:r>
            <a:r>
              <a:rPr lang="cs-CZ" sz="1200" dirty="0" smtClean="0">
                <a:hlinkClick r:id="rId7"/>
              </a:rPr>
              <a:t>www.modely-lodi.cz/model_lodi_santa_maria_artesania.html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>
                <a:hlinkClick r:id="rId8"/>
              </a:rPr>
              <a:t>https://</a:t>
            </a:r>
            <a:r>
              <a:rPr lang="cs-CZ" sz="1200" dirty="0" smtClean="0">
                <a:hlinkClick r:id="rId8"/>
              </a:rPr>
              <a:t>cs.wikipedia.org/wiki/Prvn%C3%AD_v%C3%BDprava_Kry%C5%A1tofa_Kolumba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>
                <a:hlinkClick r:id="rId9"/>
              </a:rPr>
              <a:t>https://</a:t>
            </a:r>
            <a:r>
              <a:rPr lang="cs-CZ" sz="1200" dirty="0" smtClean="0">
                <a:hlinkClick r:id="rId9"/>
              </a:rPr>
              <a:t>crg.cz/sekce/historie/referaty/novovek/anglie/drake.htm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>
                <a:hlinkClick r:id="rId10"/>
              </a:rPr>
              <a:t>https://</a:t>
            </a:r>
            <a:r>
              <a:rPr lang="cs-CZ" sz="1200" dirty="0" smtClean="0">
                <a:hlinkClick r:id="rId10"/>
              </a:rPr>
              <a:t>www.stoplusjednicka.cz/peru-chudnouci-rise-inku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>
                <a:hlinkClick r:id="rId11"/>
              </a:rPr>
              <a:t>https://www.ceskatelevize.cz/porady/10445528103-zniceni-rise-inku/21338255510</a:t>
            </a:r>
            <a:r>
              <a:rPr lang="cs-CZ" sz="1200" dirty="0" smtClean="0">
                <a:hlinkClick r:id="rId11"/>
              </a:rPr>
              <a:t>/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>
                <a:hlinkClick r:id="rId12"/>
              </a:rPr>
              <a:t>http://</a:t>
            </a:r>
            <a:r>
              <a:rPr lang="cs-CZ" sz="1200" dirty="0" smtClean="0">
                <a:hlinkClick r:id="rId12"/>
              </a:rPr>
              <a:t>www.mayove.wbs.cz/Zahadni-Aztekove.html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>
                <a:hlinkClick r:id="rId13"/>
              </a:rPr>
              <a:t>http://m.mystika.info/civilizace/zanikle-civilizace/aztekove</a:t>
            </a:r>
            <a:r>
              <a:rPr lang="cs-CZ" sz="1200" dirty="0" smtClean="0">
                <a:hlinkClick r:id="rId13"/>
              </a:rPr>
              <a:t>/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>
                <a:hlinkClick r:id="rId14"/>
              </a:rPr>
              <a:t>https://</a:t>
            </a:r>
            <a:r>
              <a:rPr lang="cs-CZ" sz="1200" dirty="0" smtClean="0">
                <a:hlinkClick r:id="rId14"/>
              </a:rPr>
              <a:t>www.novinky.cz/cestovani/clanek/archeologove-v-mexiku-objevili-aztecky-chram-z-15-stoleti-40243186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>
                <a:hlinkClick r:id="rId15"/>
              </a:rPr>
              <a:t>https://</a:t>
            </a:r>
            <a:r>
              <a:rPr lang="cs-CZ" sz="1200" dirty="0" smtClean="0">
                <a:hlinkClick r:id="rId15"/>
              </a:rPr>
              <a:t>cs.wikipedia.org/wiki/Maysk%C3%A1_civilizace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>
                <a:hlinkClick r:id="rId16"/>
              </a:rPr>
              <a:t>https://www.dejepis.com/ucebnice/mayove</a:t>
            </a:r>
            <a:r>
              <a:rPr lang="cs-CZ" sz="1200" dirty="0" smtClean="0">
                <a:hlinkClick r:id="rId16"/>
              </a:rPr>
              <a:t>/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/>
              <a:t/>
            </a:r>
            <a:br>
              <a:rPr lang="cs-CZ" sz="1200" dirty="0"/>
            </a:b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/>
              <a:t/>
            </a:r>
            <a:br>
              <a:rPr lang="cs-CZ" sz="1200" dirty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Zpracovala Markéta Andrýsková, 2020</a:t>
            </a:r>
            <a:r>
              <a:rPr lang="cs-CZ" sz="1200" dirty="0"/>
              <a:t/>
            </a:r>
            <a:br>
              <a:rPr lang="cs-CZ" sz="1200" dirty="0"/>
            </a:b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77552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00B0F0"/>
                </a:solidFill>
              </a:rPr>
              <a:t>Objevné plavby</a:t>
            </a:r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4" name="Zástupný symbol pro obsah 3" descr="08_objevne_plavby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91" y="2142309"/>
            <a:ext cx="9601200" cy="3801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92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00B0F0"/>
                </a:solidFill>
              </a:rPr>
              <a:t>Zámořské plavby</a:t>
            </a:r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1026" name="Picture 2" descr="Věk zámořských objevů – Wikipedi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2066240"/>
            <a:ext cx="8947150" cy="416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957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>
                <a:solidFill>
                  <a:srgbClr val="00B0F0"/>
                </a:solidFill>
              </a:rPr>
              <a:t>Příčiny</a:t>
            </a:r>
            <a:endParaRPr lang="cs-CZ" b="1" u="sng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flipH="1">
            <a:off x="5348472" y="1658983"/>
            <a:ext cx="6644356" cy="6199283"/>
          </a:xfrm>
        </p:spPr>
        <p:txBody>
          <a:bodyPr/>
          <a:lstStyle/>
          <a:p>
            <a:pPr lvl="0"/>
            <a:r>
              <a:rPr lang="cs-CZ" b="1" dirty="0"/>
              <a:t>Vpád Turků na blízký východ a do Evropy – ohrožen obchod s orientem po souši, hledání nových cest po </a:t>
            </a:r>
            <a:r>
              <a:rPr lang="cs-CZ" b="1" dirty="0" smtClean="0"/>
              <a:t>moři </a:t>
            </a:r>
            <a:endParaRPr lang="cs-CZ" dirty="0"/>
          </a:p>
          <a:p>
            <a:pPr lvl="0"/>
            <a:r>
              <a:rPr lang="cs-CZ" b="1" dirty="0"/>
              <a:t>Pád Cařihradu </a:t>
            </a:r>
            <a:r>
              <a:rPr lang="cs-CZ" b="1" dirty="0" smtClean="0"/>
              <a:t>1453 </a:t>
            </a:r>
            <a:endParaRPr lang="cs-CZ" dirty="0"/>
          </a:p>
          <a:p>
            <a:pPr lvl="0"/>
            <a:r>
              <a:rPr lang="cs-CZ" b="1" dirty="0"/>
              <a:t>Nedostatek kovu (zlata a stříbra) v Evropě</a:t>
            </a:r>
            <a:endParaRPr lang="cs-CZ" dirty="0"/>
          </a:p>
          <a:p>
            <a:pPr lvl="0"/>
            <a:r>
              <a:rPr lang="cs-CZ" b="1" dirty="0"/>
              <a:t>Námořní pokrok- kormidlo, plachty, mapy, kompas</a:t>
            </a:r>
            <a:endParaRPr lang="cs-CZ" dirty="0"/>
          </a:p>
          <a:p>
            <a:pPr lvl="0"/>
            <a:r>
              <a:rPr lang="cs-CZ" b="1" dirty="0"/>
              <a:t>Touha po dobrodružství</a:t>
            </a:r>
            <a:endParaRPr lang="cs-CZ" dirty="0"/>
          </a:p>
          <a:p>
            <a:pPr lvl="0"/>
            <a:r>
              <a:rPr lang="cs-CZ" b="1" dirty="0"/>
              <a:t>Přesvědčení, že Země je kulatá</a:t>
            </a:r>
            <a:endParaRPr lang="cs-CZ" dirty="0"/>
          </a:p>
          <a:p>
            <a:pPr lvl="0"/>
            <a:r>
              <a:rPr lang="cs-CZ" b="1" dirty="0"/>
              <a:t>Šíření křesťanství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 descr="Francouzská miniatura z 15. stolet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6111" y="1658983"/>
            <a:ext cx="4317774" cy="496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352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16212" y="3687717"/>
            <a:ext cx="4475137" cy="1416236"/>
          </a:xfrm>
        </p:spPr>
        <p:txBody>
          <a:bodyPr/>
          <a:lstStyle/>
          <a:p>
            <a:pPr algn="ctr"/>
            <a:r>
              <a:rPr lang="cs-CZ" sz="3600" dirty="0" smtClean="0"/>
              <a:t>Od poslední třetiny 14. stol obchod s Čínou</a:t>
            </a:r>
            <a:br>
              <a:rPr lang="cs-CZ" sz="3600" dirty="0" smtClean="0"/>
            </a:br>
            <a:r>
              <a:rPr lang="cs-CZ" sz="3600" dirty="0" smtClean="0"/>
              <a:t> – </a:t>
            </a:r>
            <a:r>
              <a:rPr lang="cs-CZ" sz="3600" b="1" dirty="0" smtClean="0">
                <a:solidFill>
                  <a:srgbClr val="00B0F0"/>
                </a:solidFill>
              </a:rPr>
              <a:t>Marco Polo - </a:t>
            </a:r>
            <a:r>
              <a:rPr lang="cs-CZ" sz="3600" dirty="0" smtClean="0"/>
              <a:t>dovoz koření, zlata, hedvábí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36549" y="8235599"/>
            <a:ext cx="1846701" cy="197010"/>
          </a:xfrm>
        </p:spPr>
        <p:txBody>
          <a:bodyPr>
            <a:normAutofit fontScale="40000" lnSpcReduction="20000"/>
          </a:bodyPr>
          <a:lstStyle/>
          <a:p>
            <a:endParaRPr lang="cs-CZ" dirty="0"/>
          </a:p>
        </p:txBody>
      </p:sp>
      <p:pic>
        <p:nvPicPr>
          <p:cNvPr id="3074" name="Picture 2" descr="Slavné cestopisy Marca Pola: Pravda, nebo fikce? – EnigmaPlus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04" y="4054932"/>
            <a:ext cx="3097077" cy="209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2.wp.com/enigmaplus.cz/wp-content/uploads/2019/12/ax00848-1024x567.jpg?resize=1024%2C5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9" y="4054932"/>
            <a:ext cx="5394960" cy="241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255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1. Fáze objevných plaveb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36041" y="1853248"/>
            <a:ext cx="5519918" cy="3022637"/>
          </a:xfrm>
        </p:spPr>
        <p:txBody>
          <a:bodyPr/>
          <a:lstStyle/>
          <a:p>
            <a:r>
              <a:rPr lang="cs-CZ" dirty="0" smtClean="0"/>
              <a:t>Portugalci</a:t>
            </a:r>
          </a:p>
          <a:p>
            <a:r>
              <a:rPr lang="cs-CZ" dirty="0" smtClean="0"/>
              <a:t>Směr: Afrika</a:t>
            </a:r>
          </a:p>
          <a:p>
            <a:r>
              <a:rPr lang="cs-CZ" dirty="0" smtClean="0"/>
              <a:t>Cíl: zisk zlata, koření a slonoviny</a:t>
            </a:r>
          </a:p>
          <a:p>
            <a:r>
              <a:rPr lang="cs-CZ" dirty="0" smtClean="0"/>
              <a:t>Představitelé: </a:t>
            </a:r>
            <a:r>
              <a:rPr lang="cs-CZ" b="1" dirty="0" err="1" smtClean="0">
                <a:solidFill>
                  <a:srgbClr val="00B0F0"/>
                </a:solidFill>
              </a:rPr>
              <a:t>Bartolomeo</a:t>
            </a:r>
            <a:r>
              <a:rPr lang="cs-CZ" b="1" dirty="0" smtClean="0">
                <a:solidFill>
                  <a:srgbClr val="00B0F0"/>
                </a:solidFill>
              </a:rPr>
              <a:t> </a:t>
            </a:r>
            <a:r>
              <a:rPr lang="cs-CZ" b="1" dirty="0" err="1" smtClean="0">
                <a:solidFill>
                  <a:srgbClr val="00B0F0"/>
                </a:solidFill>
              </a:rPr>
              <a:t>Diaz</a:t>
            </a:r>
            <a:endParaRPr lang="cs-CZ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00B0F0"/>
                </a:solidFill>
              </a:rPr>
              <a:t>                              </a:t>
            </a:r>
            <a:r>
              <a:rPr lang="cs-CZ" b="1" dirty="0" err="1" smtClean="0">
                <a:solidFill>
                  <a:srgbClr val="00B0F0"/>
                </a:solidFill>
              </a:rPr>
              <a:t>Vasco</a:t>
            </a:r>
            <a:r>
              <a:rPr lang="cs-CZ" b="1" dirty="0" smtClean="0">
                <a:solidFill>
                  <a:srgbClr val="00B0F0"/>
                </a:solidFill>
              </a:rPr>
              <a:t> da Gama – </a:t>
            </a:r>
            <a:r>
              <a:rPr lang="cs-CZ" b="1" dirty="0" smtClean="0"/>
              <a:t>obeplul Afriku</a:t>
            </a:r>
            <a:endParaRPr lang="cs-CZ" b="1" dirty="0"/>
          </a:p>
        </p:txBody>
      </p:sp>
      <p:pic>
        <p:nvPicPr>
          <p:cNvPr id="4098" name="Obrázek 2" descr="Vasco da Gama, portugalský objevitel a mořeplavec (1469 – 24. 12. 152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772" y="2944906"/>
            <a:ext cx="2325316" cy="32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Obrázek 4" descr="28AF15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2944906"/>
            <a:ext cx="2208343" cy="294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62195" y="158482"/>
            <a:ext cx="7522331" cy="32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924773" y="6211623"/>
            <a:ext cx="85010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Vasco</a:t>
            </a:r>
            <a:r>
              <a:rPr kumimoji="0" lang="cs-CZ" altLang="cs-CZ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Gama </a:t>
            </a: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46111" y="6020333"/>
            <a:ext cx="78181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Bratolomeo</a:t>
            </a:r>
            <a:r>
              <a:rPr kumimoji="0" lang="cs-CZ" altLang="cs-CZ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Diaz</a:t>
            </a: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615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>
                <a:solidFill>
                  <a:srgbClr val="00B0F0"/>
                </a:solidFill>
              </a:rPr>
              <a:t>Bartolomeo</a:t>
            </a:r>
            <a:r>
              <a:rPr lang="cs-CZ" b="1" dirty="0" smtClean="0">
                <a:solidFill>
                  <a:srgbClr val="00B0F0"/>
                </a:solidFill>
              </a:rPr>
              <a:t> </a:t>
            </a:r>
            <a:r>
              <a:rPr lang="cs-CZ" b="1" dirty="0" err="1" smtClean="0">
                <a:solidFill>
                  <a:srgbClr val="00B0F0"/>
                </a:solidFill>
              </a:rPr>
              <a:t>Diaz</a:t>
            </a:r>
            <a:r>
              <a:rPr lang="cs-CZ" b="1" dirty="0" smtClean="0">
                <a:solidFill>
                  <a:srgbClr val="00B0F0"/>
                </a:solidFill>
              </a:rPr>
              <a:t/>
            </a:r>
            <a:br>
              <a:rPr lang="cs-CZ" b="1" dirty="0" smtClean="0">
                <a:solidFill>
                  <a:srgbClr val="00B0F0"/>
                </a:solidFill>
              </a:rPr>
            </a:br>
            <a:endParaRPr lang="cs-CZ" b="1" dirty="0">
              <a:solidFill>
                <a:srgbClr val="00B0F0"/>
              </a:solidFill>
            </a:endParaRPr>
          </a:p>
        </p:txBody>
      </p:sp>
      <p:pic>
        <p:nvPicPr>
          <p:cNvPr id="5122" name="Picture 2" descr="https://player.slideplayer.cz/8/2309755/data/images/img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1" y="1491448"/>
            <a:ext cx="5617028" cy="500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374674" y="2505670"/>
            <a:ext cx="5472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/>
              <a:t> dosáhl mysu Bouří</a:t>
            </a:r>
            <a:r>
              <a:rPr lang="cs-CZ" dirty="0"/>
              <a:t> (přejmenován na </a:t>
            </a:r>
            <a:r>
              <a:rPr lang="cs-CZ" dirty="0">
                <a:solidFill>
                  <a:srgbClr val="00B0F0"/>
                </a:solidFill>
              </a:rPr>
              <a:t>mys Dobré naděje</a:t>
            </a:r>
            <a:r>
              <a:rPr lang="cs-CZ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 snažili se obeplutím Afriky dostat do Indie</a:t>
            </a:r>
          </a:p>
        </p:txBody>
      </p:sp>
    </p:spTree>
    <p:extLst>
      <p:ext uri="{BB962C8B-B14F-4D97-AF65-F5344CB8AC3E}">
        <p14:creationId xmlns:p14="http://schemas.microsoft.com/office/powerpoint/2010/main" val="3491993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>
                <a:solidFill>
                  <a:srgbClr val="00B0F0"/>
                </a:solidFill>
              </a:rPr>
              <a:t>Vasco</a:t>
            </a:r>
            <a:r>
              <a:rPr lang="cs-CZ" b="1" dirty="0" smtClean="0">
                <a:solidFill>
                  <a:srgbClr val="00B0F0"/>
                </a:solidFill>
              </a:rPr>
              <a:t> da Gama</a:t>
            </a:r>
            <a:endParaRPr lang="cs-CZ" b="1" dirty="0">
              <a:solidFill>
                <a:srgbClr val="00B0F0"/>
              </a:solidFill>
            </a:endParaRPr>
          </a:p>
        </p:txBody>
      </p:sp>
      <p:pic>
        <p:nvPicPr>
          <p:cNvPr id="6146" name="Picture 2" descr="Súbor:Gama route 1.sv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2" y="2054693"/>
            <a:ext cx="4959124" cy="426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518366" y="2403566"/>
            <a:ext cx="44936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B0F0"/>
                </a:solidFill>
              </a:rPr>
              <a:t>doplul na Indické </a:t>
            </a:r>
            <a:r>
              <a:rPr lang="cs-CZ" b="1" dirty="0" smtClean="0">
                <a:solidFill>
                  <a:srgbClr val="00B0F0"/>
                </a:solidFill>
              </a:rPr>
              <a:t>pobřeží </a:t>
            </a:r>
            <a:r>
              <a:rPr lang="cs-CZ" dirty="0" smtClean="0"/>
              <a:t>(</a:t>
            </a:r>
            <a:r>
              <a:rPr lang="cs-CZ" dirty="0"/>
              <a:t>město </a:t>
            </a:r>
            <a:r>
              <a:rPr lang="cs-CZ" dirty="0" err="1" smtClean="0"/>
              <a:t>Kalikut</a:t>
            </a:r>
            <a:r>
              <a:rPr lang="cs-CZ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Podařilo </a:t>
            </a:r>
            <a:r>
              <a:rPr lang="cs-CZ" dirty="0"/>
              <a:t>se mu navázat obchodní spojení (hlavní zájem byl o koření</a:t>
            </a:r>
            <a:r>
              <a:rPr lang="cs-CZ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 </a:t>
            </a:r>
            <a:r>
              <a:rPr lang="cs-CZ" dirty="0"/>
              <a:t>Portugalci v Indii stavěli pevnosti na pobřeží (měli chránit obchodní stanice = faktorie</a:t>
            </a:r>
            <a:r>
              <a:rPr lang="cs-CZ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 </a:t>
            </a:r>
            <a:r>
              <a:rPr lang="cs-CZ" dirty="0"/>
              <a:t>Nepodařilo se jim však vytvořit novou </a:t>
            </a:r>
            <a:r>
              <a:rPr lang="cs-CZ" dirty="0" err="1"/>
              <a:t>říš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7492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F0"/>
                </a:solidFill>
              </a:rPr>
              <a:t>2. Fáze objevných plaveb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Španělé</a:t>
            </a:r>
          </a:p>
          <a:p>
            <a:r>
              <a:rPr lang="cs-CZ" u="sng" dirty="0" smtClean="0"/>
              <a:t>Představitel</a:t>
            </a:r>
            <a:r>
              <a:rPr lang="cs-CZ" dirty="0" smtClean="0"/>
              <a:t>: </a:t>
            </a:r>
            <a:r>
              <a:rPr lang="cs-CZ" sz="2800" b="1" u="sng" dirty="0" smtClean="0">
                <a:solidFill>
                  <a:srgbClr val="00B0F0"/>
                </a:solidFill>
              </a:rPr>
              <a:t>Kryštof Kolumbus</a:t>
            </a:r>
          </a:p>
          <a:p>
            <a:r>
              <a:rPr lang="cs-CZ" dirty="0" smtClean="0"/>
              <a:t>pocházel </a:t>
            </a:r>
            <a:r>
              <a:rPr lang="cs-CZ" dirty="0"/>
              <a:t>z Itálie , z </a:t>
            </a:r>
            <a:r>
              <a:rPr lang="cs-CZ" dirty="0" smtClean="0"/>
              <a:t>Janova</a:t>
            </a:r>
            <a:r>
              <a:rPr lang="cs-CZ" dirty="0"/>
              <a:t> </a:t>
            </a:r>
          </a:p>
          <a:p>
            <a:pPr lvl="0"/>
            <a:r>
              <a:rPr lang="cs-CZ" dirty="0"/>
              <a:t>Nabídl služby španělské královně </a:t>
            </a:r>
            <a:r>
              <a:rPr lang="cs-CZ" dirty="0">
                <a:solidFill>
                  <a:srgbClr val="00B0F0"/>
                </a:solidFill>
              </a:rPr>
              <a:t>Isabele Kastilské</a:t>
            </a:r>
          </a:p>
          <a:p>
            <a:pPr lvl="0"/>
            <a:r>
              <a:rPr lang="cs-CZ" dirty="0"/>
              <a:t>Kreslíř map</a:t>
            </a:r>
          </a:p>
          <a:p>
            <a:pPr lvl="0"/>
            <a:r>
              <a:rPr lang="cs-CZ" dirty="0"/>
              <a:t>Chtěl najít cestu do Indie s</a:t>
            </a:r>
            <a:r>
              <a:rPr lang="cs-CZ" dirty="0" smtClean="0"/>
              <a:t>měr </a:t>
            </a:r>
            <a:r>
              <a:rPr lang="cs-CZ" dirty="0"/>
              <a:t>na západ</a:t>
            </a:r>
          </a:p>
          <a:p>
            <a:pPr lvl="0"/>
            <a:r>
              <a:rPr lang="cs-CZ" dirty="0"/>
              <a:t>Vyplul v srpnu</a:t>
            </a:r>
            <a:r>
              <a:rPr lang="cs-CZ" sz="2400" dirty="0">
                <a:solidFill>
                  <a:srgbClr val="00B0F0"/>
                </a:solidFill>
              </a:rPr>
              <a:t> 1492 </a:t>
            </a:r>
            <a:r>
              <a:rPr lang="cs-CZ" dirty="0" smtClean="0"/>
              <a:t>na třech lodích: </a:t>
            </a:r>
            <a:r>
              <a:rPr lang="cs-CZ" b="1" dirty="0">
                <a:solidFill>
                  <a:srgbClr val="00B0F0"/>
                </a:solidFill>
              </a:rPr>
              <a:t>Santa Maria, Pinta, </a:t>
            </a:r>
            <a:r>
              <a:rPr lang="cs-CZ" b="1" dirty="0" err="1">
                <a:solidFill>
                  <a:srgbClr val="00B0F0"/>
                </a:solidFill>
              </a:rPr>
              <a:t>Niňa</a:t>
            </a:r>
            <a:endParaRPr lang="cs-CZ" b="1" dirty="0">
              <a:solidFill>
                <a:srgbClr val="00B0F0"/>
              </a:solidFill>
            </a:endParaRPr>
          </a:p>
          <a:p>
            <a:pPr lvl="0"/>
            <a:r>
              <a:rPr lang="cs-CZ" dirty="0"/>
              <a:t>Přistál na Bahamách, místo pojmenoval </a:t>
            </a:r>
            <a:r>
              <a:rPr lang="cs-CZ" dirty="0">
                <a:solidFill>
                  <a:srgbClr val="00B0F0"/>
                </a:solidFill>
              </a:rPr>
              <a:t>San </a:t>
            </a:r>
            <a:r>
              <a:rPr lang="cs-CZ" dirty="0" smtClean="0">
                <a:solidFill>
                  <a:srgbClr val="00B0F0"/>
                </a:solidFill>
              </a:rPr>
              <a:t>Salvador= Spasitel</a:t>
            </a:r>
            <a:r>
              <a:rPr lang="cs-CZ" dirty="0" smtClean="0"/>
              <a:t>, </a:t>
            </a:r>
            <a:r>
              <a:rPr lang="cs-CZ" dirty="0"/>
              <a:t>domníval se, že je v Indii- proto odvozen název původních obyvatel </a:t>
            </a:r>
            <a:r>
              <a:rPr lang="cs-CZ" b="1" dirty="0">
                <a:solidFill>
                  <a:srgbClr val="00B0F0"/>
                </a:solidFill>
              </a:rPr>
              <a:t>Indiáni</a:t>
            </a:r>
            <a:endParaRPr lang="cs-CZ" dirty="0">
              <a:solidFill>
                <a:srgbClr val="00B0F0"/>
              </a:solidFill>
            </a:endParaRPr>
          </a:p>
          <a:p>
            <a:endParaRPr lang="cs-CZ" sz="2800" b="1" u="sng" dirty="0">
              <a:solidFill>
                <a:srgbClr val="00B0F0"/>
              </a:solidFill>
            </a:endParaRPr>
          </a:p>
        </p:txBody>
      </p:sp>
      <p:pic>
        <p:nvPicPr>
          <p:cNvPr id="4" name="Obrázek 3" descr="C:\Users\hp\AppData\Local\Microsoft\Windows\INetCache\Content.MSO\CAA7CB48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23" y="1058227"/>
            <a:ext cx="1874520" cy="2181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61558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105</TotalTime>
  <Words>689</Words>
  <Application>Microsoft Office PowerPoint</Application>
  <PresentationFormat>Širokoúhlá obrazovka</PresentationFormat>
  <Paragraphs>82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Objevné plavby  </vt:lpstr>
      <vt:lpstr>Objevné plavby</vt:lpstr>
      <vt:lpstr>Zámořské plavby</vt:lpstr>
      <vt:lpstr>Příčiny</vt:lpstr>
      <vt:lpstr>Od poslední třetiny 14. stol obchod s Čínou  – Marco Polo - dovoz koření, zlata, hedvábí </vt:lpstr>
      <vt:lpstr>1. Fáze objevných plaveb</vt:lpstr>
      <vt:lpstr>Bartolomeo Diaz </vt:lpstr>
      <vt:lpstr>Vasco da Gama</vt:lpstr>
      <vt:lpstr>2. Fáze objevných plaveb</vt:lpstr>
      <vt:lpstr>Santa Maria – loď Kryštofa Kolumba</vt:lpstr>
      <vt:lpstr>Amerigo Vespucci</vt:lpstr>
      <vt:lpstr>Fernando de Magalhaes</vt:lpstr>
      <vt:lpstr>Francis Drake</vt:lpstr>
      <vt:lpstr>3. Fáze objevných plaveb</vt:lpstr>
      <vt:lpstr>Říše Aztéků </vt:lpstr>
      <vt:lpstr>Říše Inků</vt:lpstr>
      <vt:lpstr>Mayská říše</vt:lpstr>
      <vt:lpstr>Důsledky objevných plaveb</vt:lpstr>
      <vt:lpstr>Zdroje: http://www.dejepis.com/ucebnice/objevne-plavby/ https://publicdomainvectors.org/cs/volnych-vektoru/St%C5%99edov%C4%9Bk%C3%A1-lo%C4%8F/38377.html https://cs.wikipedia.org/wiki/P%C3%A1d_Konstantinopole https://enigmaplus.cz/slavne-cestopisy-marca-pola-pravda-nebo-fikce/ https://cs.wikipedia.org/wiki/Fern%C3%A3o_de_Magalh%C3%A3es http://www.modely-lodi.cz/model_lodi_santa_maria_artesania.html https://cs.wikipedia.org/wiki/Prvn%C3%AD_v%C3%BDprava_Kry%C5%A1tofa_Kolumba https://crg.cz/sekce/historie/referaty/novovek/anglie/drake.htm https://www.stoplusjednicka.cz/peru-chudnouci-rise-inku https://www.ceskatelevize.cz/porady/10445528103-zniceni-rise-inku/21338255510/ http://www.mayove.wbs.cz/Zahadni-Aztekove.html http://m.mystika.info/civilizace/zanikle-civilizace/aztekove/ https://www.novinky.cz/cestovani/clanek/archeologove-v-mexiku-objevili-aztecky-chram-z-15-stoleti-40243186 https://cs.wikipedia.org/wiki/Maysk%C3%A1_civilizace https://www.dejepis.com/ucebnice/mayove/     Zpracovala Markéta Andrýsková, 2020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Objevné plavby</dc:title>
  <dc:creator>hp</dc:creator>
  <cp:lastModifiedBy>hp</cp:lastModifiedBy>
  <cp:revision>15</cp:revision>
  <dcterms:created xsi:type="dcterms:W3CDTF">2020-05-23T15:53:16Z</dcterms:created>
  <dcterms:modified xsi:type="dcterms:W3CDTF">2020-05-24T07:49:06Z</dcterms:modified>
</cp:coreProperties>
</file>