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CC66"/>
    <a:srgbClr val="CCFF99"/>
    <a:srgbClr val="CC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1925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7056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12509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52956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008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7621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5167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844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750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1805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760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64A5-E9A1-4777-8C6C-ECB9275754AB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752D4-2442-45E0-90B9-8D2BF11F2FF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9920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OSOVĚ SOUMĚRNÝ ÚTVAR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Mgr. Veronika Pluhařová</a:t>
            </a:r>
          </a:p>
          <a:p>
            <a:r>
              <a:rPr lang="cs-CZ" dirty="0" smtClean="0"/>
              <a:t>MATEMATIKA </a:t>
            </a:r>
            <a:r>
              <a:rPr lang="cs-CZ" dirty="0"/>
              <a:t>6</a:t>
            </a:r>
            <a:r>
              <a:rPr lang="cs-CZ" dirty="0" smtClean="0"/>
              <a:t>. </a:t>
            </a:r>
            <a:r>
              <a:rPr lang="cs-CZ" dirty="0" smtClean="0"/>
              <a:t>ročník</a:t>
            </a:r>
          </a:p>
          <a:p>
            <a:r>
              <a:rPr lang="cs-CZ" dirty="0" smtClean="0"/>
              <a:t>Základní škola, Chrudim, Dr. Peška 768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059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</a:t>
            </a:r>
            <a:r>
              <a:rPr lang="cs-CZ" b="1" dirty="0" smtClean="0"/>
              <a:t>ravidelné </a:t>
            </a:r>
            <a:r>
              <a:rPr lang="cs-CZ" b="1" dirty="0"/>
              <a:t>mnohoúhelníky</a:t>
            </a:r>
          </a:p>
          <a:p>
            <a:r>
              <a:rPr lang="cs-CZ" dirty="0" smtClean="0"/>
              <a:t>všechny </a:t>
            </a:r>
            <a:r>
              <a:rPr lang="cs-CZ" dirty="0"/>
              <a:t>pravidelné mnohoúhelníky jsou osově souměrné.</a:t>
            </a:r>
          </a:p>
          <a:p>
            <a:r>
              <a:rPr lang="cs-CZ" dirty="0" smtClean="0"/>
              <a:t>počet </a:t>
            </a:r>
            <a:r>
              <a:rPr lang="cs-CZ" dirty="0"/>
              <a:t>různých os souměrnosti odpovídá počtu vrcholů </a:t>
            </a:r>
            <a:r>
              <a:rPr lang="cs-CZ" dirty="0" smtClean="0"/>
              <a:t>mnohoúhelníku.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455" y="4653136"/>
            <a:ext cx="4596146" cy="182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948264" y="609329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456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Kruh</a:t>
            </a:r>
          </a:p>
          <a:p>
            <a:pPr marL="0" indent="0">
              <a:buNone/>
            </a:pPr>
            <a:r>
              <a:rPr lang="cs-CZ" dirty="0" smtClean="0"/>
              <a:t>nekonečně </a:t>
            </a:r>
            <a:r>
              <a:rPr lang="cs-CZ" dirty="0"/>
              <a:t>mnoho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os souměrnosti, 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každá </a:t>
            </a:r>
            <a:r>
              <a:rPr lang="cs-CZ" dirty="0"/>
              <a:t>přímka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procházející </a:t>
            </a:r>
            <a:r>
              <a:rPr lang="cs-CZ" dirty="0"/>
              <a:t>jeho</a:t>
            </a:r>
          </a:p>
          <a:p>
            <a:pPr marL="0" indent="0">
              <a:buNone/>
            </a:pPr>
            <a:r>
              <a:rPr lang="cs-CZ" dirty="0"/>
              <a:t>středem je jeho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osou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71" y="1977495"/>
            <a:ext cx="43529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 flipV="1">
            <a:off x="6024454" y="1900880"/>
            <a:ext cx="0" cy="468000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 flipV="1">
            <a:off x="5042452" y="2022012"/>
            <a:ext cx="1964003" cy="387196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3563888" y="3068960"/>
            <a:ext cx="4896544" cy="2016224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 flipV="1">
            <a:off x="4283969" y="2564904"/>
            <a:ext cx="3417415" cy="2952328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860032" y="6237312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083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421101" cy="4313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Osově souměrný útvar </a:t>
            </a:r>
            <a:r>
              <a:rPr lang="cs-CZ" dirty="0" smtClean="0"/>
              <a:t>podle přímky o se v osové souměrnosti s osou o zobrazí sám na sebe.</a:t>
            </a:r>
          </a:p>
          <a:p>
            <a:pPr marL="0" indent="0">
              <a:buNone/>
            </a:pPr>
            <a:r>
              <a:rPr lang="cs-CZ" b="1" dirty="0" smtClean="0"/>
              <a:t>Osově </a:t>
            </a:r>
            <a:r>
              <a:rPr lang="cs-CZ" b="1" dirty="0"/>
              <a:t>souměrný útvar </a:t>
            </a:r>
            <a:r>
              <a:rPr lang="cs-CZ" dirty="0" smtClean="0"/>
              <a:t>se </a:t>
            </a:r>
            <a:r>
              <a:rPr lang="cs-CZ" dirty="0"/>
              <a:t>dá rozdělit přímkou na dvě shodné </a:t>
            </a:r>
            <a:r>
              <a:rPr lang="cs-CZ" dirty="0" smtClean="0"/>
              <a:t>části. Když </a:t>
            </a:r>
            <a:r>
              <a:rPr lang="cs-CZ" dirty="0"/>
              <a:t>překlopíme jednu část podle této přímky, kryje se s druhou částí.</a:t>
            </a:r>
            <a:endParaRPr lang="cs-CZ" b="1" dirty="0" smtClean="0"/>
          </a:p>
          <a:p>
            <a:pPr marL="0" lvl="0" indent="0">
              <a:buNone/>
            </a:pPr>
            <a:endParaRPr lang="cs-CZ" b="1" dirty="0" smtClean="0"/>
          </a:p>
          <a:p>
            <a:pPr marL="0" lvl="0" indent="0">
              <a:buNone/>
            </a:pPr>
            <a:r>
              <a:rPr lang="cs-CZ" b="1" dirty="0" smtClean="0"/>
              <a:t>Přímka o </a:t>
            </a:r>
            <a:r>
              <a:rPr lang="cs-CZ" dirty="0" smtClean="0"/>
              <a:t>je</a:t>
            </a:r>
            <a:r>
              <a:rPr lang="cs-CZ" b="1" dirty="0" smtClean="0"/>
              <a:t> osa souměrnosti osově souměrného útvaru.</a:t>
            </a:r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659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51520" y="2269370"/>
            <a:ext cx="16802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dirty="0" smtClean="0">
                <a:latin typeface="Arial Black" pitchFamily="34" charset="0"/>
              </a:rPr>
              <a:t>V</a:t>
            </a:r>
            <a:endParaRPr lang="cs-CZ" sz="15000" dirty="0">
              <a:latin typeface="Arial Black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425366" y="2341447"/>
            <a:ext cx="20008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dirty="0" smtClean="0">
                <a:latin typeface="Arial Black" pitchFamily="34" charset="0"/>
              </a:rPr>
              <a:t>M</a:t>
            </a:r>
            <a:endParaRPr lang="cs-CZ" sz="15000" dirty="0">
              <a:latin typeface="Arial Black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88024" y="2336683"/>
            <a:ext cx="168026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dirty="0">
                <a:latin typeface="Arial Black" pitchFamily="34" charset="0"/>
              </a:rPr>
              <a:t>X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167583" y="2381466"/>
            <a:ext cx="17876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0" dirty="0">
                <a:latin typeface="Arial Black" pitchFamily="34" charset="0"/>
              </a:rPr>
              <a:t>H</a:t>
            </a:r>
          </a:p>
        </p:txBody>
      </p:sp>
      <p:cxnSp>
        <p:nvCxnSpPr>
          <p:cNvPr id="19" name="Přímá spojnice 18"/>
          <p:cNvCxnSpPr/>
          <p:nvPr/>
        </p:nvCxnSpPr>
        <p:spPr>
          <a:xfrm>
            <a:off x="5628158" y="2094866"/>
            <a:ext cx="0" cy="3384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8061417" y="2094866"/>
            <a:ext cx="0" cy="33843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4660528" y="3469698"/>
            <a:ext cx="19997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>
            <a:off x="7043309" y="3469698"/>
            <a:ext cx="20362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>
            <a:off x="3425800" y="2154184"/>
            <a:ext cx="0" cy="3024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Přímá spojnice 3"/>
          <p:cNvCxnSpPr/>
          <p:nvPr/>
        </p:nvCxnSpPr>
        <p:spPr>
          <a:xfrm>
            <a:off x="1091654" y="2132856"/>
            <a:ext cx="16059" cy="30456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71817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Vystřihněte si jednotlivé obrazce a pomocí přehýbání určete osy souměrnosti. Najděte všechny osy souměrnosti.</a:t>
            </a:r>
          </a:p>
          <a:p>
            <a:pPr marL="0" lvl="0" indent="0">
              <a:buNone/>
            </a:pPr>
            <a:r>
              <a:rPr lang="cs-CZ" dirty="0" smtClean="0"/>
              <a:t>Jednotlivé útvary pojmenujte.</a:t>
            </a: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77072"/>
            <a:ext cx="4824536" cy="239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1475656" y="6021288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7348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rovnoramenný trojúhelník</a:t>
            </a:r>
          </a:p>
          <a:p>
            <a:pPr marL="0" lvl="0" indent="0">
              <a:buNone/>
            </a:pPr>
            <a:r>
              <a:rPr lang="cs-CZ" dirty="0" smtClean="0"/>
              <a:t>1 osa souměrnosti</a:t>
            </a:r>
            <a:endParaRPr lang="cs-CZ" dirty="0"/>
          </a:p>
          <a:p>
            <a:pPr marL="0" lvl="0" indent="0">
              <a:buNone/>
            </a:pP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34" y="2564904"/>
            <a:ext cx="31432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6012160" y="2564904"/>
            <a:ext cx="1" cy="350520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/>
          <p:nvPr/>
        </p:nvSpPr>
        <p:spPr>
          <a:xfrm>
            <a:off x="5076056" y="6237312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8999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kupina 21"/>
          <p:cNvGrpSpPr/>
          <p:nvPr/>
        </p:nvGrpSpPr>
        <p:grpSpPr>
          <a:xfrm>
            <a:off x="3491880" y="1848732"/>
            <a:ext cx="5108702" cy="4693415"/>
            <a:chOff x="3491880" y="1848732"/>
            <a:chExt cx="5108702" cy="469341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1880" y="1848732"/>
              <a:ext cx="5108702" cy="468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Přímá spojnice 3"/>
            <p:cNvCxnSpPr/>
            <p:nvPr/>
          </p:nvCxnSpPr>
          <p:spPr>
            <a:xfrm>
              <a:off x="5978264" y="1862147"/>
              <a:ext cx="109945" cy="4680000"/>
            </a:xfrm>
            <a:prstGeom prst="line">
              <a:avLst/>
            </a:prstGeom>
            <a:ln w="28575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Přímá spojnice 6"/>
            <p:cNvCxnSpPr/>
            <p:nvPr/>
          </p:nvCxnSpPr>
          <p:spPr>
            <a:xfrm>
              <a:off x="4067944" y="3573016"/>
              <a:ext cx="4284342" cy="2548813"/>
            </a:xfrm>
            <a:prstGeom prst="line">
              <a:avLst/>
            </a:prstGeom>
            <a:ln w="28575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H="1">
              <a:off x="3669966" y="3573016"/>
              <a:ext cx="4358418" cy="2548813"/>
            </a:xfrm>
            <a:prstGeom prst="line">
              <a:avLst/>
            </a:prstGeom>
            <a:ln w="28575">
              <a:solidFill>
                <a:srgbClr val="FF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rovnostranný trojúhelník</a:t>
            </a:r>
          </a:p>
          <a:p>
            <a:pPr marL="0" lvl="0" indent="0">
              <a:buNone/>
            </a:pPr>
            <a:r>
              <a:rPr lang="cs-CZ" dirty="0" smtClean="0"/>
              <a:t>3 osy souměrnosti</a:t>
            </a:r>
            <a:endParaRPr lang="cs-CZ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Ovál 24"/>
          <p:cNvSpPr/>
          <p:nvPr/>
        </p:nvSpPr>
        <p:spPr>
          <a:xfrm>
            <a:off x="5978809" y="4703406"/>
            <a:ext cx="144000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004048" y="6309320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2068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čtverec</a:t>
            </a:r>
          </a:p>
          <a:p>
            <a:pPr marL="0" lvl="0" indent="0">
              <a:buNone/>
            </a:pPr>
            <a:r>
              <a:rPr lang="cs-CZ" dirty="0"/>
              <a:t>4 osy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souměrnosti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4824"/>
            <a:ext cx="510540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5240349" y="1844824"/>
            <a:ext cx="0" cy="4714875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3080109" y="4202264"/>
            <a:ext cx="4320480" cy="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3203848" y="2204864"/>
            <a:ext cx="4196741" cy="4176464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H="1">
            <a:off x="3203848" y="2060848"/>
            <a:ext cx="4196741" cy="4248472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ál 20"/>
          <p:cNvSpPr/>
          <p:nvPr/>
        </p:nvSpPr>
        <p:spPr>
          <a:xfrm>
            <a:off x="5168349" y="4149080"/>
            <a:ext cx="144000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283968" y="6309320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855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obdélník </a:t>
            </a:r>
            <a:r>
              <a:rPr lang="cs-CZ" dirty="0" smtClean="0"/>
              <a:t>2 osy souměrnosti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109" y="2636912"/>
            <a:ext cx="6705600" cy="387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>
            <a:endCxn id="5122" idx="2"/>
          </p:cNvCxnSpPr>
          <p:nvPr/>
        </p:nvCxnSpPr>
        <p:spPr>
          <a:xfrm>
            <a:off x="4797909" y="2348880"/>
            <a:ext cx="0" cy="4164707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1619672" y="4575249"/>
            <a:ext cx="6408712" cy="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3779912" y="6237312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058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2"/>
            <a:ext cx="8640960" cy="431391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 smtClean="0"/>
              <a:t>pravidelný </a:t>
            </a:r>
          </a:p>
          <a:p>
            <a:pPr marL="0" lvl="0" indent="0">
              <a:buNone/>
            </a:pPr>
            <a:r>
              <a:rPr lang="cs-CZ" b="1" dirty="0" smtClean="0"/>
              <a:t>šestiúhelník</a:t>
            </a:r>
          </a:p>
          <a:p>
            <a:pPr marL="0" lvl="0" indent="0">
              <a:buNone/>
            </a:pPr>
            <a:r>
              <a:rPr lang="cs-CZ" dirty="0" smtClean="0"/>
              <a:t>6 os </a:t>
            </a:r>
          </a:p>
          <a:p>
            <a:pPr marL="0" lvl="0" indent="0">
              <a:buNone/>
            </a:pPr>
            <a:r>
              <a:rPr lang="cs-CZ" dirty="0" smtClean="0"/>
              <a:t>souměrnosti</a:t>
            </a:r>
            <a:r>
              <a:rPr lang="cs-CZ" b="1" dirty="0" smtClean="0"/>
              <a:t> </a:t>
            </a:r>
            <a:endParaRPr lang="cs-CZ" b="1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4887"/>
            <a:ext cx="6081712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00880"/>
            <a:ext cx="580021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Přímá spojnice 4"/>
          <p:cNvCxnSpPr/>
          <p:nvPr/>
        </p:nvCxnSpPr>
        <p:spPr>
          <a:xfrm flipH="1">
            <a:off x="2611566" y="4257777"/>
            <a:ext cx="6408712" cy="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 flipH="1">
            <a:off x="4355976" y="1900880"/>
            <a:ext cx="2952329" cy="476848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 flipV="1">
            <a:off x="4355976" y="1900880"/>
            <a:ext cx="2708626" cy="476848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H="1">
            <a:off x="3059832" y="3068960"/>
            <a:ext cx="5025744" cy="2736304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H="1" flipV="1">
            <a:off x="3059832" y="2852937"/>
            <a:ext cx="5400600" cy="2952327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6146" idx="2"/>
            <a:endCxn id="6146" idx="0"/>
          </p:cNvCxnSpPr>
          <p:nvPr/>
        </p:nvCxnSpPr>
        <p:spPr>
          <a:xfrm flipV="1">
            <a:off x="5815923" y="1900880"/>
            <a:ext cx="0" cy="4680000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5689922" y="4159120"/>
            <a:ext cx="180000" cy="180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6093296"/>
            <a:ext cx="194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Geogebra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210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394</TotalTime>
  <Words>168</Words>
  <Application>Microsoft Office PowerPoint</Application>
  <PresentationFormat>Předvádění na obrazovce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OSOVĚ SOUMĚRNÝ ÚTVAR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Owner</dc:creator>
  <cp:lastModifiedBy>Veronika</cp:lastModifiedBy>
  <cp:revision>48</cp:revision>
  <dcterms:created xsi:type="dcterms:W3CDTF">2011-11-11T21:08:23Z</dcterms:created>
  <dcterms:modified xsi:type="dcterms:W3CDTF">2020-04-03T21:23:55Z</dcterms:modified>
</cp:coreProperties>
</file>